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1"/>
  </p:sldMasterIdLst>
  <p:notesMasterIdLst>
    <p:notesMasterId r:id="rId32"/>
  </p:notesMasterIdLst>
  <p:sldIdLst>
    <p:sldId id="290" r:id="rId2"/>
    <p:sldId id="701" r:id="rId3"/>
    <p:sldId id="702" r:id="rId4"/>
    <p:sldId id="732" r:id="rId5"/>
    <p:sldId id="703" r:id="rId6"/>
    <p:sldId id="731" r:id="rId7"/>
    <p:sldId id="714" r:id="rId8"/>
    <p:sldId id="259" r:id="rId9"/>
    <p:sldId id="716" r:id="rId10"/>
    <p:sldId id="717" r:id="rId11"/>
    <p:sldId id="643" r:id="rId12"/>
    <p:sldId id="718" r:id="rId13"/>
    <p:sldId id="689" r:id="rId14"/>
    <p:sldId id="719" r:id="rId15"/>
    <p:sldId id="609" r:id="rId16"/>
    <p:sldId id="720" r:id="rId17"/>
    <p:sldId id="705" r:id="rId18"/>
    <p:sldId id="721" r:id="rId19"/>
    <p:sldId id="649" r:id="rId20"/>
    <p:sldId id="722" r:id="rId21"/>
    <p:sldId id="708" r:id="rId22"/>
    <p:sldId id="723" r:id="rId23"/>
    <p:sldId id="671" r:id="rId24"/>
    <p:sldId id="724" r:id="rId25"/>
    <p:sldId id="616" r:id="rId26"/>
    <p:sldId id="726" r:id="rId27"/>
    <p:sldId id="725" r:id="rId28"/>
    <p:sldId id="704" r:id="rId29"/>
    <p:sldId id="733" r:id="rId30"/>
    <p:sldId id="700" r:id="rId31"/>
  </p:sldIdLst>
  <p:sldSz cx="9144000" cy="6858000" type="screen4x3"/>
  <p:notesSz cx="6742113" cy="987266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6600"/>
    <a:srgbClr val="CCCC00"/>
    <a:srgbClr val="800000"/>
    <a:srgbClr val="008000"/>
    <a:srgbClr val="CC3300"/>
    <a:srgbClr val="660066"/>
    <a:srgbClr val="CC0099"/>
    <a:srgbClr val="0033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82" autoAdjust="0"/>
    <p:restoredTop sz="84412" autoAdjust="0"/>
  </p:normalViewPr>
  <p:slideViewPr>
    <p:cSldViewPr snapToGrid="0" snapToObjects="1">
      <p:cViewPr varScale="1">
        <p:scale>
          <a:sx n="90" d="100"/>
          <a:sy n="90" d="100"/>
        </p:scale>
        <p:origin x="26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1583" cy="493634"/>
          </a:xfrm>
          <a:prstGeom prst="rect">
            <a:avLst/>
          </a:prstGeom>
        </p:spPr>
        <p:txBody>
          <a:bodyPr vert="horz" lIns="91504" tIns="45752" rIns="91504" bIns="45752" rtlCol="0"/>
          <a:lstStyle>
            <a:lvl1pPr algn="l">
              <a:defRPr sz="1200"/>
            </a:lvl1pPr>
          </a:lstStyle>
          <a:p>
            <a:endParaRPr lang="ru-RU"/>
          </a:p>
        </p:txBody>
      </p:sp>
      <p:sp>
        <p:nvSpPr>
          <p:cNvPr id="3" name="Дата 2"/>
          <p:cNvSpPr>
            <a:spLocks noGrp="1"/>
          </p:cNvSpPr>
          <p:nvPr>
            <p:ph type="dt" idx="1"/>
          </p:nvPr>
        </p:nvSpPr>
        <p:spPr>
          <a:xfrm>
            <a:off x="3818970" y="0"/>
            <a:ext cx="2921583" cy="493634"/>
          </a:xfrm>
          <a:prstGeom prst="rect">
            <a:avLst/>
          </a:prstGeom>
        </p:spPr>
        <p:txBody>
          <a:bodyPr vert="horz" lIns="91504" tIns="45752" rIns="91504" bIns="45752" rtlCol="0"/>
          <a:lstStyle>
            <a:lvl1pPr algn="r">
              <a:defRPr sz="1200"/>
            </a:lvl1pPr>
          </a:lstStyle>
          <a:p>
            <a:fld id="{E707CB16-0AE8-4B3D-AB04-BD8A8EC08F3F}" type="datetimeFigureOut">
              <a:rPr lang="ru-RU" smtClean="0"/>
              <a:pPr/>
              <a:t>20.08.2025</a:t>
            </a:fld>
            <a:endParaRPr lang="ru-RU"/>
          </a:p>
        </p:txBody>
      </p:sp>
      <p:sp>
        <p:nvSpPr>
          <p:cNvPr id="4" name="Образ слайда 3"/>
          <p:cNvSpPr>
            <a:spLocks noGrp="1" noRot="1" noChangeAspect="1"/>
          </p:cNvSpPr>
          <p:nvPr>
            <p:ph type="sldImg" idx="2"/>
          </p:nvPr>
        </p:nvSpPr>
        <p:spPr>
          <a:xfrm>
            <a:off x="903288" y="739775"/>
            <a:ext cx="4935537" cy="3703638"/>
          </a:xfrm>
          <a:prstGeom prst="rect">
            <a:avLst/>
          </a:prstGeom>
          <a:noFill/>
          <a:ln w="12700">
            <a:solidFill>
              <a:prstClr val="black"/>
            </a:solidFill>
          </a:ln>
        </p:spPr>
        <p:txBody>
          <a:bodyPr vert="horz" lIns="91504" tIns="45752" rIns="91504" bIns="45752" rtlCol="0" anchor="ctr"/>
          <a:lstStyle/>
          <a:p>
            <a:endParaRPr lang="ru-RU"/>
          </a:p>
        </p:txBody>
      </p:sp>
      <p:sp>
        <p:nvSpPr>
          <p:cNvPr id="5" name="Заметки 4"/>
          <p:cNvSpPr>
            <a:spLocks noGrp="1"/>
          </p:cNvSpPr>
          <p:nvPr>
            <p:ph type="body" sz="quarter" idx="3"/>
          </p:nvPr>
        </p:nvSpPr>
        <p:spPr>
          <a:xfrm>
            <a:off x="674212" y="4689516"/>
            <a:ext cx="5393690" cy="4442699"/>
          </a:xfrm>
          <a:prstGeom prst="rect">
            <a:avLst/>
          </a:prstGeom>
        </p:spPr>
        <p:txBody>
          <a:bodyPr vert="horz" lIns="91504" tIns="45752" rIns="91504" bIns="45752"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377316"/>
            <a:ext cx="2921583" cy="493634"/>
          </a:xfrm>
          <a:prstGeom prst="rect">
            <a:avLst/>
          </a:prstGeom>
        </p:spPr>
        <p:txBody>
          <a:bodyPr vert="horz" lIns="91504" tIns="45752" rIns="91504" bIns="45752" rtlCol="0" anchor="b"/>
          <a:lstStyle>
            <a:lvl1pPr algn="l">
              <a:defRPr sz="1200"/>
            </a:lvl1pPr>
          </a:lstStyle>
          <a:p>
            <a:endParaRPr lang="ru-RU"/>
          </a:p>
        </p:txBody>
      </p:sp>
      <p:sp>
        <p:nvSpPr>
          <p:cNvPr id="7" name="Номер слайда 6"/>
          <p:cNvSpPr>
            <a:spLocks noGrp="1"/>
          </p:cNvSpPr>
          <p:nvPr>
            <p:ph type="sldNum" sz="quarter" idx="5"/>
          </p:nvPr>
        </p:nvSpPr>
        <p:spPr>
          <a:xfrm>
            <a:off x="3818970" y="9377316"/>
            <a:ext cx="2921583" cy="493634"/>
          </a:xfrm>
          <a:prstGeom prst="rect">
            <a:avLst/>
          </a:prstGeom>
        </p:spPr>
        <p:txBody>
          <a:bodyPr vert="horz" lIns="91504" tIns="45752" rIns="91504" bIns="45752" rtlCol="0" anchor="b"/>
          <a:lstStyle>
            <a:lvl1pPr algn="r">
              <a:defRPr sz="1200"/>
            </a:lvl1pPr>
          </a:lstStyle>
          <a:p>
            <a:fld id="{E24E563B-79CA-4953-9C16-BE8D90A7DE65}" type="slidenum">
              <a:rPr lang="ru-RU" smtClean="0"/>
              <a:pPr/>
              <a:t>‹#›</a:t>
            </a:fld>
            <a:endParaRPr lang="ru-RU"/>
          </a:p>
        </p:txBody>
      </p:sp>
    </p:spTree>
    <p:extLst>
      <p:ext uri="{BB962C8B-B14F-4D97-AF65-F5344CB8AC3E}">
        <p14:creationId xmlns:p14="http://schemas.microsoft.com/office/powerpoint/2010/main" val="1670713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30" name="Дата 29"/>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19" name="Нижний колонтитул 18"/>
          <p:cNvSpPr>
            <a:spLocks noGrp="1"/>
          </p:cNvSpPr>
          <p:nvPr>
            <p:ph type="ftr" sz="quarter" idx="11"/>
          </p:nvPr>
        </p:nvSpPr>
        <p:spPr/>
        <p:txBody>
          <a:bodyPr/>
          <a:lstStyle/>
          <a:p>
            <a:pPr>
              <a:defRPr/>
            </a:pPr>
            <a:endParaRPr lang="en-US"/>
          </a:p>
        </p:txBody>
      </p:sp>
      <p:sp>
        <p:nvSpPr>
          <p:cNvPr id="27" name="Номер слайда 26"/>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8" name="Нижний колонтитул 7"/>
          <p:cNvSpPr>
            <a:spLocks noGrp="1"/>
          </p:cNvSpPr>
          <p:nvPr>
            <p:ph type="ftr" sz="quarter" idx="11"/>
          </p:nvPr>
        </p:nvSpPr>
        <p:spPr/>
        <p:txBody>
          <a:bodyPr/>
          <a:lstStyle/>
          <a:p>
            <a:pPr>
              <a:defRPr/>
            </a:pPr>
            <a:endParaRPr lang="en-US"/>
          </a:p>
        </p:txBody>
      </p:sp>
      <p:sp>
        <p:nvSpPr>
          <p:cNvPr id="9" name="Номер слайда 8"/>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4" name="Нижний колонтитул 3"/>
          <p:cNvSpPr>
            <a:spLocks noGrp="1"/>
          </p:cNvSpPr>
          <p:nvPr>
            <p:ph type="ftr" sz="quarter" idx="11"/>
          </p:nvPr>
        </p:nvSpPr>
        <p:spPr/>
        <p:txBody>
          <a:bodyPr/>
          <a:lstStyle/>
          <a:p>
            <a:pPr>
              <a:defRPr/>
            </a:pPr>
            <a:endParaRPr lang="en-US"/>
          </a:p>
        </p:txBody>
      </p:sp>
      <p:sp>
        <p:nvSpPr>
          <p:cNvPr id="5" name="Номер слайда 4"/>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3" name="Нижний колонтитул 2"/>
          <p:cNvSpPr>
            <a:spLocks noGrp="1"/>
          </p:cNvSpPr>
          <p:nvPr>
            <p:ph type="ftr" sz="quarter" idx="11"/>
          </p:nvPr>
        </p:nvSpPr>
        <p:spPr/>
        <p:txBody>
          <a:bodyPr/>
          <a:lstStyle/>
          <a:p>
            <a:pPr>
              <a:defRPr/>
            </a:pPr>
            <a:endParaRPr lang="en-US"/>
          </a:p>
        </p:txBody>
      </p:sp>
      <p:sp>
        <p:nvSpPr>
          <p:cNvPr id="4" name="Номер слайда 3"/>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F4EF4CDD-46D6-40C2-9424-1A88282ADB5F}"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pPr>
              <a:defRPr/>
            </a:pPr>
            <a:fld id="{C5C09ADF-C014-4B57-80B1-1AB4734867A0}" type="datetimeFigureOut">
              <a:rPr lang="en-US" smtClean="0"/>
              <a:pPr>
                <a:defRPr/>
              </a:pPr>
              <a:t>8/20/2025</a:t>
            </a:fld>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a:xfrm>
            <a:off x="8077200" y="6356350"/>
            <a:ext cx="609600" cy="365125"/>
          </a:xfrm>
        </p:spPr>
        <p:txBody>
          <a:bodyPr/>
          <a:lstStyle/>
          <a:p>
            <a:pPr>
              <a:defRPr/>
            </a:pPr>
            <a:fld id="{F4EF4CDD-46D6-40C2-9424-1A88282ADB5F}" type="slidenum">
              <a:rPr lang="en-US" smtClean="0"/>
              <a:pPr>
                <a:defRPr/>
              </a:pPr>
              <a:t>‹#›</a:t>
            </a:fld>
            <a:endParaRPr lang="en-US"/>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C5C09ADF-C014-4B57-80B1-1AB4734867A0}" type="datetimeFigureOut">
              <a:rPr lang="en-US" smtClean="0"/>
              <a:pPr>
                <a:defRPr/>
              </a:pPr>
              <a:t>8/20/2025</a:t>
            </a:fld>
            <a:endParaRPr lang="en-US"/>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F4EF4CDD-46D6-40C2-9424-1A88282ADB5F}" type="slidenum">
              <a:rPr lang="en-US" smtClean="0"/>
              <a:pPr>
                <a:defRPr/>
              </a:pPr>
              <a:t>‹#›</a:t>
            </a:fld>
            <a:endParaRPr lang="en-US"/>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314" name="TextBox 1"/>
          <p:cNvSpPr txBox="1">
            <a:spLocks noChangeArrowheads="1"/>
          </p:cNvSpPr>
          <p:nvPr/>
        </p:nvSpPr>
        <p:spPr bwMode="auto">
          <a:xfrm>
            <a:off x="2655888" y="315913"/>
            <a:ext cx="5980112" cy="669925"/>
          </a:xfrm>
          <a:prstGeom prst="rect">
            <a:avLst/>
          </a:prstGeom>
          <a:noFill/>
          <a:ln w="9525">
            <a:noFill/>
            <a:miter lim="800000"/>
            <a:headEnd/>
            <a:tailEnd/>
          </a:ln>
        </p:spPr>
        <p:txBody>
          <a:bodyPr lIns="0" tIns="0" rIns="0" bIns="0">
            <a:spAutoFit/>
          </a:bodyPr>
          <a:lstStyle/>
          <a:p>
            <a:pPr indent="603250"/>
            <a:endParaRPr lang="en-US" altLang="zh-CN" sz="4400" b="1" i="1" dirty="0">
              <a:solidFill>
                <a:srgbClr val="FE0000"/>
              </a:solidFill>
              <a:latin typeface="Georgia" pitchFamily="18" charset="0"/>
            </a:endParaRPr>
          </a:p>
        </p:txBody>
      </p:sp>
      <p:sp>
        <p:nvSpPr>
          <p:cNvPr id="13315" name="Text Box 4"/>
          <p:cNvSpPr txBox="1">
            <a:spLocks noChangeArrowheads="1"/>
          </p:cNvSpPr>
          <p:nvPr/>
        </p:nvSpPr>
        <p:spPr bwMode="auto">
          <a:xfrm>
            <a:off x="168177" y="1094386"/>
            <a:ext cx="8807646" cy="2308324"/>
          </a:xfrm>
          <a:prstGeom prst="rect">
            <a:avLst/>
          </a:prstGeom>
          <a:noFill/>
          <a:ln w="9525">
            <a:noFill/>
            <a:miter lim="800000"/>
            <a:headEnd/>
            <a:tailEnd/>
          </a:ln>
        </p:spPr>
        <p:txBody>
          <a:bodyPr wrap="square">
            <a:spAutoFit/>
          </a:bodyPr>
          <a:lstStyle/>
          <a:p>
            <a:pPr algn="ctr" eaLnBrk="1" hangingPunct="1">
              <a:spcAft>
                <a:spcPts val="1200"/>
              </a:spcAft>
              <a:defRPr/>
            </a:pPr>
            <a:r>
              <a:rPr lang="ru-RU" sz="4800" b="1" dirty="0">
                <a:solidFill>
                  <a:srgbClr val="C00000"/>
                </a:solidFill>
                <a:effectLst>
                  <a:outerShdw blurRad="38100" dist="38100" dir="2700000" algn="tl">
                    <a:srgbClr val="000000">
                      <a:alpha val="43137"/>
                    </a:srgbClr>
                  </a:outerShdw>
                </a:effectLst>
              </a:rPr>
              <a:t>ПОЗИТИВНЕ МИСЛЕННЯ </a:t>
            </a:r>
            <a:r>
              <a:rPr lang="en-GB" sz="4800" b="1" dirty="0">
                <a:solidFill>
                  <a:srgbClr val="C00000"/>
                </a:solidFill>
                <a:effectLst>
                  <a:outerShdw blurRad="38100" dist="38100" dir="2700000" algn="tl">
                    <a:srgbClr val="000000">
                      <a:alpha val="43137"/>
                    </a:srgbClr>
                  </a:outerShdw>
                </a:effectLst>
              </a:rPr>
              <a:t> </a:t>
            </a:r>
            <a:r>
              <a:rPr lang="ru-RU" sz="4800" b="1" dirty="0">
                <a:solidFill>
                  <a:srgbClr val="C00000"/>
                </a:solidFill>
                <a:effectLst>
                  <a:outerShdw blurRad="38100" dist="38100" dir="2700000" algn="tl">
                    <a:srgbClr val="000000">
                      <a:alpha val="43137"/>
                    </a:srgbClr>
                  </a:outerShdw>
                </a:effectLst>
              </a:rPr>
              <a:t>ЯК ЧИННИК УСПІШНОСТІ ОСВІТНЬОГО ЛІДЕРА</a:t>
            </a:r>
          </a:p>
        </p:txBody>
      </p:sp>
      <p:sp>
        <p:nvSpPr>
          <p:cNvPr id="13316" name="Text Box 6"/>
          <p:cNvSpPr txBox="1">
            <a:spLocks noChangeArrowheads="1"/>
          </p:cNvSpPr>
          <p:nvPr/>
        </p:nvSpPr>
        <p:spPr bwMode="auto">
          <a:xfrm>
            <a:off x="2849040" y="5602108"/>
            <a:ext cx="5981700" cy="304800"/>
          </a:xfrm>
          <a:prstGeom prst="rect">
            <a:avLst/>
          </a:prstGeom>
          <a:noFill/>
          <a:ln w="9525">
            <a:noFill/>
            <a:miter lim="800000"/>
            <a:headEnd/>
            <a:tailEnd/>
          </a:ln>
        </p:spPr>
        <p:txBody>
          <a:bodyPr>
            <a:spAutoFit/>
          </a:bodyPr>
          <a:lstStyle/>
          <a:p>
            <a:pPr algn="ctr"/>
            <a:r>
              <a:rPr lang="uk-UA" sz="1400" dirty="0">
                <a:solidFill>
                  <a:schemeClr val="hlink"/>
                </a:solidFill>
              </a:rPr>
              <a:t> </a:t>
            </a:r>
          </a:p>
        </p:txBody>
      </p:sp>
      <p:sp>
        <p:nvSpPr>
          <p:cNvPr id="6" name="Прямоугольник 5"/>
          <p:cNvSpPr/>
          <p:nvPr/>
        </p:nvSpPr>
        <p:spPr>
          <a:xfrm>
            <a:off x="3254477" y="4447946"/>
            <a:ext cx="5810865" cy="2308324"/>
          </a:xfrm>
          <a:prstGeom prst="rect">
            <a:avLst/>
          </a:prstGeom>
        </p:spPr>
        <p:txBody>
          <a:bodyPr wrap="square">
            <a:spAutoFit/>
          </a:bodyPr>
          <a:lstStyle/>
          <a:p>
            <a:r>
              <a:rPr lang="uk-UA" sz="2400" b="1" dirty="0">
                <a:solidFill>
                  <a:srgbClr val="006600"/>
                </a:solidFill>
              </a:rPr>
              <a:t>Андрющенко Тетяна Костянтинівна, </a:t>
            </a:r>
            <a:r>
              <a:rPr lang="uk-UA" sz="2400" b="1" dirty="0">
                <a:solidFill>
                  <a:srgbClr val="0000CC"/>
                </a:solidFill>
              </a:rPr>
              <a:t>доктор педагогічних наук, професор,</a:t>
            </a:r>
          </a:p>
          <a:p>
            <a:pPr marL="0" indent="0">
              <a:buNone/>
            </a:pPr>
            <a:r>
              <a:rPr lang="uk-UA" sz="2400" b="1" dirty="0">
                <a:solidFill>
                  <a:srgbClr val="006600"/>
                </a:solidFill>
              </a:rPr>
              <a:t> </a:t>
            </a:r>
            <a:r>
              <a:rPr lang="uk-UA" sz="2400" b="1" dirty="0">
                <a:solidFill>
                  <a:srgbClr val="0000CC"/>
                </a:solidFill>
              </a:rPr>
              <a:t>завідувач кафедри дошкільної освіти та професійного розвитку педагогів КНЗ «ЧОІПОПП Черкаської обласної ради»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249565-D922-5A27-C5F0-2526A8F102CE}"/>
              </a:ext>
            </a:extLst>
          </p:cNvPr>
          <p:cNvSpPr>
            <a:spLocks noGrp="1"/>
          </p:cNvSpPr>
          <p:nvPr>
            <p:ph type="title"/>
          </p:nvPr>
        </p:nvSpPr>
        <p:spPr>
          <a:xfrm>
            <a:off x="579748" y="273377"/>
            <a:ext cx="8229600" cy="1536003"/>
          </a:xfrm>
        </p:spPr>
        <p:txBody>
          <a:bodyPr>
            <a:normAutofit fontScale="90000"/>
          </a:bodyPr>
          <a:lstStyle/>
          <a:p>
            <a:pPr algn="ctr">
              <a:lnSpc>
                <a:spcPct val="115000"/>
              </a:lnSpc>
              <a:spcAft>
                <a:spcPts val="800"/>
              </a:spcAft>
            </a:pPr>
            <a:br>
              <a:rPr lang="uk-UA" sz="4800" kern="100" dirty="0">
                <a:effectLst/>
                <a:latin typeface="Calibri" panose="020F0502020204030204" pitchFamily="34" charset="0"/>
                <a:ea typeface="Calibri" panose="020F0502020204030204" pitchFamily="34" charset="0"/>
                <a:cs typeface="Times New Roman" panose="02020603050405020304" pitchFamily="18" charset="0"/>
              </a:rPr>
            </a:br>
            <a:r>
              <a:rPr lang="uk-UA" sz="5300" b="1" kern="1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rPr>
              <a:t>1. Свідома установка на позитив</a:t>
            </a:r>
            <a:endParaRPr lang="uk-UA" sz="5300" b="1" dirty="0">
              <a:solidFill>
                <a:srgbClr val="0000CC"/>
              </a:solidFill>
            </a:endParaRPr>
          </a:p>
        </p:txBody>
      </p:sp>
      <p:pic>
        <p:nvPicPr>
          <p:cNvPr id="4" name="Объект 3">
            <a:extLst>
              <a:ext uri="{FF2B5EF4-FFF2-40B4-BE49-F238E27FC236}">
                <a16:creationId xmlns:a16="http://schemas.microsoft.com/office/drawing/2014/main" id="{4D076688-E299-7902-0CB6-2E044613D8D6}"/>
              </a:ext>
            </a:extLst>
          </p:cNvPr>
          <p:cNvPicPr>
            <a:picLocks noGrp="1" noChangeAspect="1"/>
          </p:cNvPicPr>
          <p:nvPr>
            <p:ph idx="1"/>
          </p:nvPr>
        </p:nvPicPr>
        <p:blipFill>
          <a:blip r:embed="rId2"/>
          <a:srcRect r="28660"/>
          <a:stretch/>
        </p:blipFill>
        <p:spPr>
          <a:xfrm>
            <a:off x="1311716" y="1989056"/>
            <a:ext cx="7040432" cy="4268551"/>
          </a:xfrm>
          <a:prstGeom prst="rect">
            <a:avLst/>
          </a:prstGeom>
        </p:spPr>
      </p:pic>
    </p:spTree>
    <p:extLst>
      <p:ext uri="{BB962C8B-B14F-4D97-AF65-F5344CB8AC3E}">
        <p14:creationId xmlns:p14="http://schemas.microsoft.com/office/powerpoint/2010/main" val="2846732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3825"/>
            <a:ext cx="8229600" cy="723138"/>
          </a:xfrm>
        </p:spPr>
        <p:txBody>
          <a:bodyPr>
            <a:normAutofit fontScale="90000"/>
          </a:bodyPr>
          <a:lstStyle/>
          <a:p>
            <a:pPr algn="ctr"/>
            <a:r>
              <a:rPr lang="uk-UA" b="1" dirty="0">
                <a:solidFill>
                  <a:srgbClr val="0000CC"/>
                </a:solidFill>
              </a:rPr>
              <a:t>Техніка звільнення від часток</a:t>
            </a:r>
            <a:r>
              <a:rPr lang="uk-UA" b="1" dirty="0"/>
              <a:t> </a:t>
            </a:r>
            <a:r>
              <a:rPr lang="uk-UA" b="1" dirty="0">
                <a:solidFill>
                  <a:srgbClr val="FF0000"/>
                </a:solidFill>
              </a:rPr>
              <a:t>НЕ</a:t>
            </a:r>
            <a:endParaRPr lang="ru-RU" dirty="0">
              <a:solidFill>
                <a:srgbClr val="FF0000"/>
              </a:solidFill>
            </a:endParaRPr>
          </a:p>
        </p:txBody>
      </p:sp>
      <p:sp>
        <p:nvSpPr>
          <p:cNvPr id="3" name="Содержимое 2"/>
          <p:cNvSpPr>
            <a:spLocks noGrp="1"/>
          </p:cNvSpPr>
          <p:nvPr>
            <p:ph idx="1"/>
          </p:nvPr>
        </p:nvSpPr>
        <p:spPr>
          <a:xfrm>
            <a:off x="133350" y="1018413"/>
            <a:ext cx="8782050" cy="5668137"/>
          </a:xfrm>
        </p:spPr>
        <p:txBody>
          <a:bodyPr>
            <a:normAutofit lnSpcReduction="10000"/>
          </a:bodyPr>
          <a:lstStyle/>
          <a:p>
            <a:pPr algn="just">
              <a:buNone/>
            </a:pPr>
            <a:r>
              <a:rPr lang="uk-UA" dirty="0"/>
              <a:t>		</a:t>
            </a:r>
            <a:r>
              <a:rPr lang="uk-UA" b="1" dirty="0"/>
              <a:t>Техніка полягає у </a:t>
            </a:r>
            <a:r>
              <a:rPr lang="uk-UA" b="1" dirty="0" err="1"/>
              <a:t>переформулюванні</a:t>
            </a:r>
            <a:r>
              <a:rPr lang="uk-UA" b="1" dirty="0"/>
              <a:t> негативних тверджень у позитивні. </a:t>
            </a:r>
            <a:endParaRPr lang="ru-RU" b="1" dirty="0"/>
          </a:p>
          <a:p>
            <a:pPr algn="just">
              <a:buNone/>
            </a:pPr>
            <a:r>
              <a:rPr lang="uk-UA" b="1" i="1" dirty="0"/>
              <a:t>	</a:t>
            </a:r>
            <a:r>
              <a:rPr lang="uk-UA" sz="3000" b="1" i="1" dirty="0">
                <a:solidFill>
                  <a:srgbClr val="FF0000"/>
                </a:solidFill>
              </a:rPr>
              <a:t>Крок 1.</a:t>
            </a:r>
            <a:r>
              <a:rPr lang="uk-UA" sz="3000" dirty="0">
                <a:solidFill>
                  <a:srgbClr val="FF0000"/>
                </a:solidFill>
              </a:rPr>
              <a:t> </a:t>
            </a:r>
            <a:r>
              <a:rPr lang="uk-UA" sz="3000" b="1" dirty="0">
                <a:solidFill>
                  <a:srgbClr val="800000"/>
                </a:solidFill>
              </a:rPr>
              <a:t>Увімкнути внутрішнього спостерігача за думками, емоціями, мовою, словами. Цей «внутрішній спостерігач» повинен бути уважним, неупередженим і об’єктивним. </a:t>
            </a:r>
            <a:endParaRPr lang="ru-RU" sz="3000" b="1" dirty="0">
              <a:solidFill>
                <a:srgbClr val="800000"/>
              </a:solidFill>
            </a:endParaRPr>
          </a:p>
          <a:p>
            <a:pPr algn="just">
              <a:buNone/>
            </a:pPr>
            <a:r>
              <a:rPr lang="uk-UA" sz="3000" b="1" i="1" dirty="0"/>
              <a:t>	</a:t>
            </a:r>
            <a:r>
              <a:rPr lang="uk-UA" sz="3000" b="1" i="1" dirty="0">
                <a:solidFill>
                  <a:srgbClr val="FF0000"/>
                </a:solidFill>
              </a:rPr>
              <a:t>Крок 2.</a:t>
            </a:r>
            <a:r>
              <a:rPr lang="uk-UA" sz="3000" dirty="0"/>
              <a:t> </a:t>
            </a:r>
            <a:r>
              <a:rPr lang="uk-UA" sz="3000" b="1" dirty="0">
                <a:solidFill>
                  <a:srgbClr val="0000CC"/>
                </a:solidFill>
              </a:rPr>
              <a:t>Після кожного твердження з часткою НЕ, вимовити слово «стоп» і зупинитись. </a:t>
            </a:r>
            <a:endParaRPr lang="ru-RU" sz="3000" b="1" dirty="0">
              <a:solidFill>
                <a:srgbClr val="0000CC"/>
              </a:solidFill>
            </a:endParaRPr>
          </a:p>
          <a:p>
            <a:pPr algn="just">
              <a:buNone/>
            </a:pPr>
            <a:r>
              <a:rPr lang="uk-UA" sz="3000" b="1" i="1" dirty="0"/>
              <a:t>	</a:t>
            </a:r>
            <a:r>
              <a:rPr lang="uk-UA" sz="3000" b="1" i="1" dirty="0">
                <a:solidFill>
                  <a:srgbClr val="FF0000"/>
                </a:solidFill>
              </a:rPr>
              <a:t>Крок 3</a:t>
            </a:r>
            <a:r>
              <a:rPr lang="uk-UA" sz="3000" dirty="0">
                <a:solidFill>
                  <a:srgbClr val="FF0000"/>
                </a:solidFill>
              </a:rPr>
              <a:t>. </a:t>
            </a:r>
            <a:r>
              <a:rPr lang="uk-UA" sz="3000" b="1" dirty="0">
                <a:solidFill>
                  <a:srgbClr val="006600"/>
                </a:solidFill>
              </a:rPr>
              <a:t>Повторити всю фразу в </a:t>
            </a:r>
            <a:r>
              <a:rPr lang="uk-UA" sz="3000" b="1" dirty="0" err="1">
                <a:solidFill>
                  <a:srgbClr val="006600"/>
                </a:solidFill>
              </a:rPr>
              <a:t>переформульованому</a:t>
            </a:r>
            <a:r>
              <a:rPr lang="uk-UA" sz="3000" b="1" dirty="0">
                <a:solidFill>
                  <a:srgbClr val="006600"/>
                </a:solidFill>
              </a:rPr>
              <a:t> варіанті, без частки «Не».</a:t>
            </a:r>
            <a:endParaRPr lang="ru-RU" sz="3000" b="1" dirty="0">
              <a:solidFill>
                <a:srgbClr val="006600"/>
              </a:solidFill>
            </a:endParaRP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0CD89D-7D39-4D29-0BCA-55B17100431F}"/>
              </a:ext>
            </a:extLst>
          </p:cNvPr>
          <p:cNvSpPr>
            <a:spLocks noGrp="1"/>
          </p:cNvSpPr>
          <p:nvPr>
            <p:ph type="title"/>
          </p:nvPr>
        </p:nvSpPr>
        <p:spPr>
          <a:xfrm>
            <a:off x="598602" y="254524"/>
            <a:ext cx="8229600" cy="866700"/>
          </a:xfrm>
        </p:spPr>
        <p:txBody>
          <a:bodyPr>
            <a:normAutofit/>
          </a:bodyPr>
          <a:lstStyle/>
          <a:p>
            <a:pPr algn="ctr"/>
            <a:r>
              <a:rPr lang="uk-UA" b="1" dirty="0">
                <a:solidFill>
                  <a:srgbClr val="008000"/>
                </a:solidFill>
              </a:rPr>
              <a:t>2. Заборона у розчаруванні</a:t>
            </a:r>
          </a:p>
        </p:txBody>
      </p:sp>
      <p:pic>
        <p:nvPicPr>
          <p:cNvPr id="7" name="Объект 6">
            <a:extLst>
              <a:ext uri="{FF2B5EF4-FFF2-40B4-BE49-F238E27FC236}">
                <a16:creationId xmlns:a16="http://schemas.microsoft.com/office/drawing/2014/main" id="{51AF872E-7E19-CF28-1F0A-49B215C240CC}"/>
              </a:ext>
            </a:extLst>
          </p:cNvPr>
          <p:cNvPicPr>
            <a:picLocks noGrp="1" noChangeAspect="1"/>
          </p:cNvPicPr>
          <p:nvPr>
            <p:ph idx="1"/>
          </p:nvPr>
        </p:nvPicPr>
        <p:blipFill>
          <a:blip r:embed="rId2"/>
          <a:stretch>
            <a:fillRect/>
          </a:stretch>
        </p:blipFill>
        <p:spPr>
          <a:xfrm>
            <a:off x="782425" y="1419805"/>
            <a:ext cx="7844759" cy="4858447"/>
          </a:xfrm>
          <a:prstGeom prst="rect">
            <a:avLst/>
          </a:prstGeom>
        </p:spPr>
      </p:pic>
    </p:spTree>
    <p:extLst>
      <p:ext uri="{BB962C8B-B14F-4D97-AF65-F5344CB8AC3E}">
        <p14:creationId xmlns:p14="http://schemas.microsoft.com/office/powerpoint/2010/main" val="1400248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8102"/>
            <a:ext cx="8229600" cy="865188"/>
          </a:xfrm>
        </p:spPr>
        <p:txBody>
          <a:bodyPr/>
          <a:lstStyle/>
          <a:p>
            <a:pPr algn="ctr">
              <a:defRPr/>
            </a:pPr>
            <a:r>
              <a:rPr lang="uk-UA" b="1" dirty="0">
                <a:solidFill>
                  <a:srgbClr val="C00000"/>
                </a:solidFill>
                <a:latin typeface="Times New Roman"/>
                <a:ea typeface="+mn-ea"/>
                <a:cs typeface="+mn-cs"/>
              </a:rPr>
              <a:t>Вправа </a:t>
            </a:r>
            <a:r>
              <a:rPr lang="uk-UA" sz="4400" b="1" dirty="0">
                <a:solidFill>
                  <a:srgbClr val="C00000"/>
                </a:solidFill>
                <a:latin typeface="Times New Roman"/>
                <a:ea typeface="+mn-ea"/>
                <a:cs typeface="+mn-cs"/>
              </a:rPr>
              <a:t>«Заборона»</a:t>
            </a:r>
            <a:endParaRPr lang="ru-RU" sz="4400" dirty="0">
              <a:solidFill>
                <a:srgbClr val="C00000"/>
              </a:solidFill>
            </a:endParaRPr>
          </a:p>
        </p:txBody>
      </p:sp>
      <p:sp>
        <p:nvSpPr>
          <p:cNvPr id="3" name="Объект 2"/>
          <p:cNvSpPr>
            <a:spLocks noGrp="1"/>
          </p:cNvSpPr>
          <p:nvPr>
            <p:ph idx="1"/>
          </p:nvPr>
        </p:nvSpPr>
        <p:spPr>
          <a:xfrm>
            <a:off x="179388" y="873290"/>
            <a:ext cx="8785225" cy="5868823"/>
          </a:xfrm>
        </p:spPr>
        <p:txBody>
          <a:bodyPr/>
          <a:lstStyle/>
          <a:p>
            <a:pPr indent="0" algn="just">
              <a:spcBef>
                <a:spcPct val="0"/>
              </a:spcBef>
              <a:buFont typeface="Arial" pitchFamily="34" charset="0"/>
              <a:buNone/>
              <a:defRPr/>
            </a:pPr>
            <a:r>
              <a:rPr lang="uk-UA" altLang="ru-RU" sz="2800" b="1" dirty="0">
                <a:cs typeface="Times New Roman" pitchFamily="18" charset="0"/>
              </a:rPr>
              <a:t>1. Заборонено говорити: </a:t>
            </a:r>
          </a:p>
          <a:p>
            <a:pPr marL="800100" indent="-457200" algn="just">
              <a:spcBef>
                <a:spcPct val="0"/>
              </a:spcBef>
              <a:buFont typeface="Arial" charset="0"/>
              <a:buChar char="•"/>
              <a:defRPr/>
            </a:pPr>
            <a:r>
              <a:rPr lang="uk-UA" altLang="ru-RU" sz="2800" b="1" dirty="0">
                <a:cs typeface="Times New Roman" pitchFamily="18" charset="0"/>
              </a:rPr>
              <a:t>«Я не можу»;</a:t>
            </a:r>
          </a:p>
          <a:p>
            <a:pPr marL="800100" indent="-457200" algn="just">
              <a:spcBef>
                <a:spcPct val="0"/>
              </a:spcBef>
              <a:buFont typeface="Arial" charset="0"/>
              <a:buChar char="•"/>
              <a:defRPr/>
            </a:pPr>
            <a:r>
              <a:rPr lang="uk-UA" altLang="ru-RU" sz="2800" b="1" dirty="0">
                <a:cs typeface="Times New Roman" pitchFamily="18" charset="0"/>
              </a:rPr>
              <a:t>«Я не вмію»;</a:t>
            </a:r>
          </a:p>
          <a:p>
            <a:pPr marL="800100" indent="-457200" algn="just">
              <a:spcBef>
                <a:spcPct val="0"/>
              </a:spcBef>
              <a:buFont typeface="Arial" charset="0"/>
              <a:buChar char="•"/>
              <a:defRPr/>
            </a:pPr>
            <a:r>
              <a:rPr lang="uk-UA" altLang="ru-RU" sz="2800" b="1" dirty="0">
                <a:cs typeface="Times New Roman" pitchFamily="18" charset="0"/>
              </a:rPr>
              <a:t>«Я не знаю, як»;</a:t>
            </a:r>
          </a:p>
          <a:p>
            <a:pPr marL="800100" indent="-457200" algn="just">
              <a:spcBef>
                <a:spcPct val="0"/>
              </a:spcBef>
              <a:buFont typeface="Arial" charset="0"/>
              <a:buChar char="•"/>
              <a:defRPr/>
            </a:pPr>
            <a:r>
              <a:rPr lang="uk-UA" altLang="ru-RU" sz="2800" b="1" dirty="0">
                <a:cs typeface="Times New Roman" pitchFamily="18" charset="0"/>
              </a:rPr>
              <a:t>«У мене не вийде».</a:t>
            </a:r>
          </a:p>
          <a:p>
            <a:pPr marL="800100" indent="-457200" algn="just">
              <a:spcBef>
                <a:spcPct val="0"/>
              </a:spcBef>
              <a:buFont typeface="Arial" charset="0"/>
              <a:buChar char="•"/>
              <a:defRPr/>
            </a:pPr>
            <a:endParaRPr lang="uk-UA" altLang="ru-RU" sz="2800" b="1" dirty="0">
              <a:latin typeface="Calibri" pitchFamily="34" charset="0"/>
              <a:ea typeface="Calibri" pitchFamily="34" charset="0"/>
              <a:cs typeface="Times New Roman" pitchFamily="18" charset="0"/>
            </a:endParaRPr>
          </a:p>
          <a:p>
            <a:pPr marL="342900" indent="0" algn="just">
              <a:spcBef>
                <a:spcPct val="0"/>
              </a:spcBef>
              <a:buNone/>
              <a:defRPr/>
            </a:pPr>
            <a:endParaRPr lang="uk-UA" altLang="ru-RU" sz="2800" b="1" dirty="0">
              <a:latin typeface="Calibri" pitchFamily="34" charset="0"/>
              <a:ea typeface="Calibri" pitchFamily="34" charset="0"/>
              <a:cs typeface="Times New Roman" pitchFamily="18" charset="0"/>
            </a:endParaRPr>
          </a:p>
          <a:p>
            <a:pPr marL="342900" lvl="0" indent="0" algn="just" eaLnBrk="0" fontAlgn="base" hangingPunct="0">
              <a:spcBef>
                <a:spcPct val="0"/>
              </a:spcBef>
              <a:spcAft>
                <a:spcPct val="0"/>
              </a:spcAft>
              <a:buClrTx/>
              <a:buSzTx/>
              <a:buNone/>
              <a:defRPr/>
            </a:pPr>
            <a:r>
              <a:rPr lang="uk-UA" altLang="ru-RU" sz="2800" b="1" dirty="0">
                <a:solidFill>
                  <a:srgbClr val="0000FF"/>
                </a:solidFill>
                <a:latin typeface="Times New Roman"/>
                <a:cs typeface="Times New Roman" pitchFamily="18" charset="0"/>
              </a:rPr>
              <a:t>2. Потрібно говорити: </a:t>
            </a:r>
          </a:p>
          <a:p>
            <a:pPr marL="800100" lvl="0" indent="-457200" algn="just" eaLnBrk="0" fontAlgn="base" hangingPunct="0">
              <a:spcBef>
                <a:spcPct val="0"/>
              </a:spcBef>
              <a:spcAft>
                <a:spcPct val="0"/>
              </a:spcAft>
              <a:buClrTx/>
              <a:buSzTx/>
              <a:buFont typeface="Arial" charset="0"/>
              <a:buChar char="•"/>
              <a:defRPr/>
            </a:pPr>
            <a:r>
              <a:rPr lang="uk-UA" altLang="ru-RU" sz="2800" b="1" dirty="0">
                <a:solidFill>
                  <a:srgbClr val="C00000"/>
                </a:solidFill>
                <a:latin typeface="Times New Roman"/>
                <a:cs typeface="Times New Roman" pitchFamily="18" charset="0"/>
              </a:rPr>
              <a:t>«Мені необхідно навчитися цього…»;</a:t>
            </a:r>
          </a:p>
          <a:p>
            <a:pPr marL="800100" lvl="0" indent="-457200" algn="just" eaLnBrk="0" fontAlgn="base" hangingPunct="0">
              <a:spcBef>
                <a:spcPct val="0"/>
              </a:spcBef>
              <a:spcAft>
                <a:spcPct val="0"/>
              </a:spcAft>
              <a:buClrTx/>
              <a:buSzTx/>
              <a:buFont typeface="Arial" charset="0"/>
              <a:buChar char="•"/>
              <a:defRPr/>
            </a:pPr>
            <a:r>
              <a:rPr lang="uk-UA" altLang="ru-RU" sz="2800" b="1" dirty="0">
                <a:solidFill>
                  <a:srgbClr val="C00000"/>
                </a:solidFill>
                <a:latin typeface="Times New Roman"/>
                <a:cs typeface="Times New Roman" pitchFamily="18" charset="0"/>
              </a:rPr>
              <a:t>«У мене все вийде, коли я навчусь цього…»;</a:t>
            </a:r>
          </a:p>
          <a:p>
            <a:pPr marL="800100" lvl="0" indent="-457200" algn="just" eaLnBrk="0" fontAlgn="base" hangingPunct="0">
              <a:spcBef>
                <a:spcPct val="0"/>
              </a:spcBef>
              <a:spcAft>
                <a:spcPct val="0"/>
              </a:spcAft>
              <a:buClrTx/>
              <a:buSzTx/>
              <a:buFont typeface="Arial" charset="0"/>
              <a:buChar char="•"/>
              <a:defRPr/>
            </a:pPr>
            <a:r>
              <a:rPr lang="uk-UA" altLang="ru-RU" sz="2800" b="1" dirty="0">
                <a:solidFill>
                  <a:srgbClr val="C00000"/>
                </a:solidFill>
                <a:latin typeface="Times New Roman"/>
                <a:cs typeface="Times New Roman" pitchFamily="18" charset="0"/>
              </a:rPr>
              <a:t>«Для цього мені потрібно знати…»;</a:t>
            </a:r>
          </a:p>
          <a:p>
            <a:pPr marL="800100" lvl="0" indent="-457200" algn="just" eaLnBrk="0" fontAlgn="base" hangingPunct="0">
              <a:spcBef>
                <a:spcPct val="0"/>
              </a:spcBef>
              <a:spcAft>
                <a:spcPct val="0"/>
              </a:spcAft>
              <a:buClrTx/>
              <a:buSzTx/>
              <a:buFont typeface="Arial" charset="0"/>
              <a:buChar char="•"/>
              <a:defRPr/>
            </a:pPr>
            <a:r>
              <a:rPr lang="uk-UA" altLang="ru-RU" sz="2800" b="1" dirty="0">
                <a:solidFill>
                  <a:srgbClr val="C00000"/>
                </a:solidFill>
                <a:latin typeface="Times New Roman"/>
                <a:cs typeface="Times New Roman" pitchFamily="18" charset="0"/>
              </a:rPr>
              <a:t>«Я маю почати це робити і у мене все вийде»…</a:t>
            </a:r>
            <a:endParaRPr lang="ru-RU" altLang="ru-RU" sz="2800" b="1" dirty="0">
              <a:solidFill>
                <a:srgbClr val="C00000"/>
              </a:solidFill>
              <a:latin typeface="Calibri" pitchFamily="34" charset="0"/>
              <a:cs typeface="Calibri" pitchFamily="34" charset="0"/>
            </a:endParaRPr>
          </a:p>
          <a:p>
            <a:pPr marL="800100" indent="-457200" algn="just">
              <a:spcBef>
                <a:spcPct val="0"/>
              </a:spcBef>
              <a:buFont typeface="Arial" charset="0"/>
              <a:buChar char="•"/>
              <a:defRPr/>
            </a:pPr>
            <a:endParaRPr lang="ru-RU" altLang="ru-RU" b="1" dirty="0">
              <a:latin typeface="Calibri" pitchFamily="34" charset="0"/>
              <a:ea typeface="Calibri" pitchFamily="34" charset="0"/>
              <a:cs typeface="Times New Roman" pitchFamily="18" charset="0"/>
            </a:endParaRPr>
          </a:p>
        </p:txBody>
      </p:sp>
      <p:pic>
        <p:nvPicPr>
          <p:cNvPr id="4" name="Picture 2" descr="https://telegraf.com.ua/files/2015/06/poveawdctori.jpg"/>
          <p:cNvPicPr>
            <a:picLocks noChangeAspect="1" noChangeArrowheads="1"/>
          </p:cNvPicPr>
          <p:nvPr/>
        </p:nvPicPr>
        <p:blipFill>
          <a:blip r:embed="rId2"/>
          <a:srcRect/>
          <a:stretch>
            <a:fillRect/>
          </a:stretch>
        </p:blipFill>
        <p:spPr bwMode="auto">
          <a:xfrm>
            <a:off x="4444764" y="1647183"/>
            <a:ext cx="4519848" cy="2498253"/>
          </a:xfrm>
          <a:prstGeom prst="rect">
            <a:avLst/>
          </a:prstGeom>
          <a:noFill/>
        </p:spPr>
      </p:pic>
    </p:spTree>
    <p:extLst>
      <p:ext uri="{BB962C8B-B14F-4D97-AF65-F5344CB8AC3E}">
        <p14:creationId xmlns:p14="http://schemas.microsoft.com/office/powerpoint/2010/main" val="1066825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D48B1D-E4EA-2469-3411-BAB3AF404BAA}"/>
              </a:ext>
            </a:extLst>
          </p:cNvPr>
          <p:cNvSpPr>
            <a:spLocks noGrp="1"/>
          </p:cNvSpPr>
          <p:nvPr>
            <p:ph type="title"/>
          </p:nvPr>
        </p:nvSpPr>
        <p:spPr>
          <a:xfrm>
            <a:off x="457200" y="367645"/>
            <a:ext cx="8229600" cy="1479443"/>
          </a:xfrm>
        </p:spPr>
        <p:txBody>
          <a:bodyPr>
            <a:normAutofit fontScale="90000"/>
          </a:bodyPr>
          <a:lstStyle/>
          <a:p>
            <a:pPr algn="ctr"/>
            <a:r>
              <a:rPr lang="uk-UA" b="1" noProof="0" dirty="0">
                <a:solidFill>
                  <a:srgbClr val="006600"/>
                </a:solidFill>
              </a:rPr>
              <a:t>3. Спілкування з позитивно налаштованими людьми</a:t>
            </a:r>
          </a:p>
        </p:txBody>
      </p:sp>
      <p:pic>
        <p:nvPicPr>
          <p:cNvPr id="4" name="Объект 3">
            <a:extLst>
              <a:ext uri="{FF2B5EF4-FFF2-40B4-BE49-F238E27FC236}">
                <a16:creationId xmlns:a16="http://schemas.microsoft.com/office/drawing/2014/main" id="{35DDF88B-743F-AEC6-B71E-1EF6A3E4AFC4}"/>
              </a:ext>
            </a:extLst>
          </p:cNvPr>
          <p:cNvPicPr>
            <a:picLocks noGrp="1" noChangeAspect="1"/>
          </p:cNvPicPr>
          <p:nvPr>
            <p:ph idx="1"/>
          </p:nvPr>
        </p:nvPicPr>
        <p:blipFill>
          <a:blip r:embed="rId2"/>
          <a:stretch>
            <a:fillRect/>
          </a:stretch>
        </p:blipFill>
        <p:spPr>
          <a:xfrm>
            <a:off x="1112363" y="2051873"/>
            <a:ext cx="7230359" cy="4354782"/>
          </a:xfrm>
          <a:prstGeom prst="rect">
            <a:avLst/>
          </a:prstGeom>
        </p:spPr>
      </p:pic>
    </p:spTree>
    <p:extLst>
      <p:ext uri="{BB962C8B-B14F-4D97-AF65-F5344CB8AC3E}">
        <p14:creationId xmlns:p14="http://schemas.microsoft.com/office/powerpoint/2010/main" val="3852451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
            <a:ext cx="8229600" cy="723014"/>
          </a:xfrm>
        </p:spPr>
        <p:txBody>
          <a:bodyPr>
            <a:normAutofit fontScale="90000"/>
          </a:bodyPr>
          <a:lstStyle/>
          <a:p>
            <a:pPr algn="ctr"/>
            <a:br>
              <a:rPr lang="uk-UA" b="1" dirty="0"/>
            </a:br>
            <a:br>
              <a:rPr lang="uk-UA" b="1" dirty="0"/>
            </a:br>
            <a:br>
              <a:rPr lang="uk-UA" b="1" dirty="0"/>
            </a:br>
            <a:br>
              <a:rPr lang="uk-UA" b="1" dirty="0"/>
            </a:br>
            <a:br>
              <a:rPr lang="uk-UA" b="1" dirty="0"/>
            </a:br>
            <a:br>
              <a:rPr lang="uk-UA" b="1" dirty="0"/>
            </a:br>
            <a:br>
              <a:rPr lang="uk-UA" b="1" dirty="0"/>
            </a:br>
            <a:r>
              <a:rPr lang="uk-UA" sz="4400" b="1" dirty="0">
                <a:solidFill>
                  <a:srgbClr val="0000CC"/>
                </a:solidFill>
              </a:rPr>
              <a:t>Техніка «</a:t>
            </a:r>
            <a:r>
              <a:rPr lang="uk-UA" sz="4400" b="1" dirty="0" err="1">
                <a:solidFill>
                  <a:srgbClr val="0000CC"/>
                </a:solidFill>
              </a:rPr>
              <a:t>Я–висловлювання</a:t>
            </a:r>
            <a:r>
              <a:rPr lang="uk-UA" sz="4400" b="1" dirty="0">
                <a:solidFill>
                  <a:srgbClr val="0000CC"/>
                </a:solidFill>
              </a:rPr>
              <a:t>»</a:t>
            </a:r>
            <a:endParaRPr lang="ru-RU" sz="4400" dirty="0">
              <a:solidFill>
                <a:srgbClr val="0000CC"/>
              </a:solidFill>
            </a:endParaRPr>
          </a:p>
        </p:txBody>
      </p:sp>
      <p:sp>
        <p:nvSpPr>
          <p:cNvPr id="3" name="Содержимое 2"/>
          <p:cNvSpPr>
            <a:spLocks noGrp="1"/>
          </p:cNvSpPr>
          <p:nvPr>
            <p:ph idx="1"/>
          </p:nvPr>
        </p:nvSpPr>
        <p:spPr>
          <a:xfrm>
            <a:off x="233916" y="828675"/>
            <a:ext cx="8729331" cy="5905500"/>
          </a:xfrm>
        </p:spPr>
        <p:txBody>
          <a:bodyPr>
            <a:noAutofit/>
          </a:bodyPr>
          <a:lstStyle/>
          <a:p>
            <a:pPr algn="just">
              <a:buNone/>
            </a:pPr>
            <a:r>
              <a:rPr lang="uk-UA" sz="2800" dirty="0"/>
              <a:t>	</a:t>
            </a:r>
            <a:r>
              <a:rPr lang="uk-UA" sz="2800" b="1" dirty="0"/>
              <a:t>Слова «ти», «завжди», «ніколи» є </a:t>
            </a:r>
            <a:r>
              <a:rPr lang="uk-UA" sz="2800" b="1" dirty="0" err="1"/>
              <a:t>конфліктогенами</a:t>
            </a:r>
            <a:r>
              <a:rPr lang="uk-UA" sz="2800" b="1" dirty="0"/>
              <a:t>, тобто можуть спричиняти конфліктну ситуацію. Цього не станеться, якщо ви розповідатимете про власні реакції, почуття; обговорюватимете не особу, а факти. </a:t>
            </a:r>
          </a:p>
          <a:p>
            <a:pPr>
              <a:buNone/>
            </a:pPr>
            <a:r>
              <a:rPr lang="uk-UA" sz="2800" dirty="0"/>
              <a:t>	</a:t>
            </a:r>
            <a:r>
              <a:rPr lang="uk-UA" sz="2800" b="1" dirty="0">
                <a:solidFill>
                  <a:srgbClr val="660066"/>
                </a:solidFill>
              </a:rPr>
              <a:t>Знайдіть різницю між фразами: </a:t>
            </a:r>
          </a:p>
          <a:p>
            <a:r>
              <a:rPr lang="uk-UA" sz="2800" b="1" dirty="0">
                <a:solidFill>
                  <a:srgbClr val="C00000"/>
                </a:solidFill>
              </a:rPr>
              <a:t>«Ти завжди спізнюєшся» </a:t>
            </a:r>
            <a:r>
              <a:rPr lang="uk-UA" sz="2800" b="1" dirty="0">
                <a:solidFill>
                  <a:srgbClr val="660066"/>
                </a:solidFill>
              </a:rPr>
              <a:t>і</a:t>
            </a:r>
            <a:r>
              <a:rPr lang="uk-UA" sz="2800" b="1" dirty="0">
                <a:solidFill>
                  <a:srgbClr val="C00000"/>
                </a:solidFill>
              </a:rPr>
              <a:t> </a:t>
            </a:r>
            <a:r>
              <a:rPr lang="uk-UA" sz="2800" b="1" dirty="0">
                <a:solidFill>
                  <a:srgbClr val="008000"/>
                </a:solidFill>
              </a:rPr>
              <a:t>«Я схвильована(ний), думала(в), щось трапилося, бо ти запізнюєшся!»</a:t>
            </a:r>
          </a:p>
          <a:p>
            <a:pPr>
              <a:buNone/>
            </a:pPr>
            <a:r>
              <a:rPr lang="uk-UA" sz="2800" b="1" dirty="0"/>
              <a:t>	</a:t>
            </a:r>
            <a:r>
              <a:rPr lang="uk-UA" sz="2800" b="1" dirty="0">
                <a:solidFill>
                  <a:srgbClr val="0000CC"/>
                </a:solidFill>
              </a:rPr>
              <a:t>Схема «</a:t>
            </a:r>
            <a:r>
              <a:rPr lang="uk-UA" sz="2800" b="1" dirty="0" err="1">
                <a:solidFill>
                  <a:srgbClr val="0000CC"/>
                </a:solidFill>
              </a:rPr>
              <a:t>Я–висловлювання</a:t>
            </a:r>
            <a:r>
              <a:rPr lang="uk-UA" sz="2800" b="1" dirty="0">
                <a:solidFill>
                  <a:srgbClr val="0000CC"/>
                </a:solidFill>
              </a:rPr>
              <a:t>»: </a:t>
            </a:r>
          </a:p>
          <a:p>
            <a:r>
              <a:rPr lang="uk-UA" sz="2800" b="1" dirty="0">
                <a:solidFill>
                  <a:srgbClr val="0000CC"/>
                </a:solidFill>
              </a:rPr>
              <a:t>Я відчуваю… (емоція); коли… (поведінка); </a:t>
            </a:r>
          </a:p>
          <a:p>
            <a:r>
              <a:rPr lang="uk-UA" sz="2800" b="1" dirty="0">
                <a:solidFill>
                  <a:srgbClr val="0000CC"/>
                </a:solidFill>
              </a:rPr>
              <a:t>і я хочу… (бажаний результат). </a:t>
            </a:r>
            <a:endParaRPr lang="ru-RU" sz="2800" b="1" dirty="0">
              <a:solidFill>
                <a:srgbClr val="0000CC"/>
              </a:solidFill>
            </a:endParaRPr>
          </a:p>
        </p:txBody>
      </p:sp>
    </p:spTree>
    <p:extLst>
      <p:ext uri="{BB962C8B-B14F-4D97-AF65-F5344CB8AC3E}">
        <p14:creationId xmlns:p14="http://schemas.microsoft.com/office/powerpoint/2010/main" val="3707469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9096FC8-7B94-D824-2059-B0C4C1A67BD3}"/>
              </a:ext>
            </a:extLst>
          </p:cNvPr>
          <p:cNvSpPr>
            <a:spLocks noGrp="1"/>
          </p:cNvSpPr>
          <p:nvPr>
            <p:ph type="title"/>
          </p:nvPr>
        </p:nvSpPr>
        <p:spPr>
          <a:xfrm>
            <a:off x="579748" y="395925"/>
            <a:ext cx="8229600" cy="828993"/>
          </a:xfrm>
        </p:spPr>
        <p:txBody>
          <a:bodyPr/>
          <a:lstStyle/>
          <a:p>
            <a:pPr algn="ctr"/>
            <a:r>
              <a:rPr lang="uk-UA" b="1" dirty="0">
                <a:solidFill>
                  <a:srgbClr val="CC0099"/>
                </a:solidFill>
              </a:rPr>
              <a:t>4. Віра в себе</a:t>
            </a:r>
          </a:p>
        </p:txBody>
      </p:sp>
      <p:pic>
        <p:nvPicPr>
          <p:cNvPr id="3074" name="Picture 2" descr="стокові фото, фото роялті-фрі та зображення на тему фото, що зображує людину, яка фокусується на цілі - психічне здоровя">
            <a:extLst>
              <a:ext uri="{FF2B5EF4-FFF2-40B4-BE49-F238E27FC236}">
                <a16:creationId xmlns:a16="http://schemas.microsoft.com/office/drawing/2014/main" id="{FC66E09D-FFFC-E940-B0C8-FC161C672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145" y="1391597"/>
            <a:ext cx="7875628" cy="4877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193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38125"/>
            <a:ext cx="8229600" cy="4543425"/>
          </a:xfrm>
        </p:spPr>
        <p:txBody>
          <a:bodyPr>
            <a:normAutofit/>
          </a:bodyPr>
          <a:lstStyle/>
          <a:p>
            <a:pPr marL="0" indent="0" algn="ctr">
              <a:buFont typeface="Arial" panose="020B0604020202020204" pitchFamily="34" charset="0"/>
              <a:buNone/>
              <a:defRPr/>
            </a:pPr>
            <a:r>
              <a:rPr lang="uk-UA" altLang="ru-RU" sz="4000" b="1" dirty="0">
                <a:solidFill>
                  <a:srgbClr val="0000CC"/>
                </a:solidFill>
                <a:effectLst>
                  <a:outerShdw blurRad="38100" dist="38100" dir="2700000" algn="tl">
                    <a:srgbClr val="000000"/>
                  </a:outerShdw>
                </a:effectLst>
              </a:rPr>
              <a:t>Вправа «Моє ім’я та моя позитивна риса»</a:t>
            </a:r>
            <a:endParaRPr lang="ru-RU" altLang="ru-RU" sz="4000" dirty="0">
              <a:solidFill>
                <a:srgbClr val="0000CC"/>
              </a:solidFill>
              <a:effectLst>
                <a:outerShdw blurRad="38100" dist="38100" dir="2700000" algn="tl">
                  <a:srgbClr val="000000"/>
                </a:outerShdw>
              </a:effectLst>
            </a:endParaRPr>
          </a:p>
          <a:p>
            <a:pPr marL="0" indent="0" algn="just">
              <a:lnSpc>
                <a:spcPct val="115000"/>
              </a:lnSpc>
              <a:buFont typeface="Arial" panose="020B0604020202020204" pitchFamily="34" charset="0"/>
              <a:buNone/>
              <a:defRPr/>
            </a:pPr>
            <a:r>
              <a:rPr lang="uk-UA" altLang="ru-RU" sz="3600" b="1" dirty="0">
                <a:solidFill>
                  <a:srgbClr val="990000"/>
                </a:solidFill>
                <a:cs typeface="Times New Roman" pitchFamily="18" charset="0"/>
              </a:rPr>
              <a:t>     Запишіть одну зі своїх кращих рис характеру, назва якої починається тією ж літерою, що й Ваше </a:t>
            </a:r>
            <a:r>
              <a:rPr lang="uk-UA" altLang="ru-RU" sz="3600" b="1" dirty="0" err="1">
                <a:solidFill>
                  <a:srgbClr val="990000"/>
                </a:solidFill>
                <a:cs typeface="Times New Roman" pitchFamily="18" charset="0"/>
              </a:rPr>
              <a:t>ім</a:t>
            </a:r>
            <a:r>
              <a:rPr lang="en-US" altLang="ru-RU" sz="3600" b="1" dirty="0">
                <a:solidFill>
                  <a:srgbClr val="990000"/>
                </a:solidFill>
                <a:cs typeface="Times New Roman" pitchFamily="18" charset="0"/>
              </a:rPr>
              <a:t>’</a:t>
            </a:r>
            <a:r>
              <a:rPr lang="uk-UA" altLang="ru-RU" sz="3600" b="1" dirty="0">
                <a:solidFill>
                  <a:srgbClr val="990000"/>
                </a:solidFill>
                <a:cs typeface="Times New Roman" pitchFamily="18" charset="0"/>
              </a:rPr>
              <a:t>я. </a:t>
            </a:r>
            <a:endParaRPr lang="ru-RU" altLang="ru-RU" sz="3600" b="1" dirty="0">
              <a:solidFill>
                <a:srgbClr val="990000"/>
              </a:solidFill>
              <a:effectLst>
                <a:outerShdw blurRad="38100" dist="38100" dir="2700000" algn="tl">
                  <a:srgbClr val="000000"/>
                </a:outerShdw>
              </a:effectLst>
            </a:endParaRPr>
          </a:p>
        </p:txBody>
      </p:sp>
      <p:pic>
        <p:nvPicPr>
          <p:cNvPr id="2050" name="Picture 2" descr="стокові ілюстрації на тему емоційний інтелект. позитивна жіноча посмішка, що балансує - психічне здоровя"/>
          <p:cNvPicPr>
            <a:picLocks noChangeAspect="1" noChangeArrowheads="1"/>
          </p:cNvPicPr>
          <p:nvPr/>
        </p:nvPicPr>
        <p:blipFill rotWithShape="1">
          <a:blip r:embed="rId2">
            <a:extLst>
              <a:ext uri="{28A0092B-C50C-407E-A947-70E740481C1C}">
                <a14:useLocalDpi xmlns:a14="http://schemas.microsoft.com/office/drawing/2010/main" val="0"/>
              </a:ext>
            </a:extLst>
          </a:blip>
          <a:srcRect l="10523" t="6329" r="10918"/>
          <a:stretch/>
        </p:blipFill>
        <p:spPr bwMode="auto">
          <a:xfrm>
            <a:off x="3127828" y="3657599"/>
            <a:ext cx="3476171" cy="3108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171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CDF849-9273-7187-EE58-67575E9DEE27}"/>
              </a:ext>
            </a:extLst>
          </p:cNvPr>
          <p:cNvSpPr>
            <a:spLocks noGrp="1"/>
          </p:cNvSpPr>
          <p:nvPr>
            <p:ph type="title"/>
          </p:nvPr>
        </p:nvSpPr>
        <p:spPr>
          <a:xfrm>
            <a:off x="542041" y="377072"/>
            <a:ext cx="8229600" cy="857274"/>
          </a:xfrm>
        </p:spPr>
        <p:txBody>
          <a:bodyPr/>
          <a:lstStyle/>
          <a:p>
            <a:pPr algn="ctr"/>
            <a:r>
              <a:rPr lang="uk-UA" b="1" dirty="0">
                <a:solidFill>
                  <a:srgbClr val="0000CC"/>
                </a:solidFill>
              </a:rPr>
              <a:t>5. Цілеспрямованість</a:t>
            </a:r>
          </a:p>
        </p:txBody>
      </p:sp>
      <p:pic>
        <p:nvPicPr>
          <p:cNvPr id="4" name="Объект 3">
            <a:extLst>
              <a:ext uri="{FF2B5EF4-FFF2-40B4-BE49-F238E27FC236}">
                <a16:creationId xmlns:a16="http://schemas.microsoft.com/office/drawing/2014/main" id="{E96E88E5-5767-A879-878D-84706116A0E7}"/>
              </a:ext>
            </a:extLst>
          </p:cNvPr>
          <p:cNvPicPr>
            <a:picLocks noGrp="1" noChangeAspect="1"/>
          </p:cNvPicPr>
          <p:nvPr>
            <p:ph idx="1"/>
          </p:nvPr>
        </p:nvPicPr>
        <p:blipFill>
          <a:blip r:embed="rId2"/>
          <a:stretch>
            <a:fillRect/>
          </a:stretch>
        </p:blipFill>
        <p:spPr>
          <a:xfrm>
            <a:off x="2507530" y="1264885"/>
            <a:ext cx="4251489" cy="5569451"/>
          </a:xfrm>
          <a:prstGeom prst="rect">
            <a:avLst/>
          </a:prstGeom>
        </p:spPr>
      </p:pic>
    </p:spTree>
    <p:extLst>
      <p:ext uri="{BB962C8B-B14F-4D97-AF65-F5344CB8AC3E}">
        <p14:creationId xmlns:p14="http://schemas.microsoft.com/office/powerpoint/2010/main" val="1800985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457200" y="227"/>
            <a:ext cx="8229600" cy="863600"/>
          </a:xfrm>
        </p:spPr>
        <p:txBody>
          <a:bodyPr>
            <a:normAutofit fontScale="90000"/>
          </a:bodyPr>
          <a:lstStyle/>
          <a:p>
            <a:pPr algn="ctr">
              <a:defRPr/>
            </a:pPr>
            <a:br>
              <a:rPr lang="uk-UA" altLang="ru-RU" sz="3600" b="1" u="sng" dirty="0">
                <a:solidFill>
                  <a:srgbClr val="C00000"/>
                </a:solidFill>
              </a:rPr>
            </a:br>
            <a:br>
              <a:rPr lang="uk-UA" altLang="ru-RU" sz="3600" b="1" u="sng" dirty="0">
                <a:solidFill>
                  <a:srgbClr val="C00000"/>
                </a:solidFill>
              </a:rPr>
            </a:br>
            <a:br>
              <a:rPr lang="uk-UA" altLang="ru-RU" sz="3600" b="1" u="sng" dirty="0">
                <a:solidFill>
                  <a:srgbClr val="C00000"/>
                </a:solidFill>
              </a:rPr>
            </a:br>
            <a:br>
              <a:rPr lang="uk-UA" altLang="ru-RU" sz="3600" b="1" u="sng" dirty="0">
                <a:solidFill>
                  <a:srgbClr val="C00000"/>
                </a:solidFill>
              </a:rPr>
            </a:br>
            <a:r>
              <a:rPr lang="uk-UA" altLang="ru-RU" b="1" dirty="0">
                <a:solidFill>
                  <a:srgbClr val="0000CC"/>
                </a:solidFill>
              </a:rPr>
              <a:t>Вправа «Чотири фрази»</a:t>
            </a:r>
            <a:endParaRPr lang="ru-RU" altLang="ru-RU" dirty="0"/>
          </a:p>
        </p:txBody>
      </p:sp>
      <p:sp>
        <p:nvSpPr>
          <p:cNvPr id="62467" name="Объект 2"/>
          <p:cNvSpPr>
            <a:spLocks noGrp="1"/>
          </p:cNvSpPr>
          <p:nvPr>
            <p:ph idx="1"/>
          </p:nvPr>
        </p:nvSpPr>
        <p:spPr>
          <a:xfrm>
            <a:off x="107950" y="908731"/>
            <a:ext cx="8960636" cy="5470298"/>
          </a:xfrm>
        </p:spPr>
        <p:txBody>
          <a:bodyPr>
            <a:normAutofit/>
          </a:bodyPr>
          <a:lstStyle/>
          <a:p>
            <a:pPr marL="0" indent="0">
              <a:spcBef>
                <a:spcPct val="0"/>
              </a:spcBef>
              <a:buNone/>
            </a:pPr>
            <a:r>
              <a:rPr lang="uk-UA" altLang="ru-RU" sz="3600" b="1" dirty="0">
                <a:solidFill>
                  <a:srgbClr val="CC3300"/>
                </a:solidFill>
                <a:cs typeface="Calibri" pitchFamily="34" charset="0"/>
              </a:rPr>
              <a:t>1.Прошу завершити такі чотири фрази: </a:t>
            </a:r>
          </a:p>
          <a:p>
            <a:pPr marL="0" indent="0">
              <a:spcBef>
                <a:spcPct val="0"/>
              </a:spcBef>
              <a:buNone/>
            </a:pPr>
            <a:r>
              <a:rPr lang="uk-UA" altLang="ru-RU" sz="3600" b="1" dirty="0">
                <a:cs typeface="Calibri" pitchFamily="34" charset="0"/>
              </a:rPr>
              <a:t>«Я повинна(</a:t>
            </a:r>
            <a:r>
              <a:rPr lang="uk-UA" altLang="ru-RU" sz="3600" b="1" dirty="0" err="1">
                <a:cs typeface="Calibri" pitchFamily="34" charset="0"/>
              </a:rPr>
              <a:t>ен</a:t>
            </a:r>
            <a:r>
              <a:rPr lang="uk-UA" altLang="ru-RU" sz="3600" b="1" dirty="0">
                <a:cs typeface="Calibri" pitchFamily="34" charset="0"/>
              </a:rPr>
              <a:t>)…», «Я не можу…»,        «Мені потрібно…», «Я боюся, що…».</a:t>
            </a:r>
          </a:p>
          <a:p>
            <a:pPr marL="0" indent="0">
              <a:spcBef>
                <a:spcPct val="0"/>
              </a:spcBef>
              <a:buNone/>
            </a:pPr>
            <a:endParaRPr lang="ru-RU" altLang="ru-RU" sz="1400" b="1" dirty="0"/>
          </a:p>
          <a:p>
            <a:pPr marL="0" indent="0">
              <a:spcBef>
                <a:spcPct val="0"/>
              </a:spcBef>
              <a:buNone/>
            </a:pPr>
            <a:r>
              <a:rPr lang="uk-UA" altLang="ru-RU" sz="3600" b="1" dirty="0">
                <a:solidFill>
                  <a:srgbClr val="CC3300"/>
                </a:solidFill>
                <a:cs typeface="Calibri" pitchFamily="34" charset="0"/>
              </a:rPr>
              <a:t>2.Зміст фраз залишаємо, змінюємо початок фраз відповідно на: </a:t>
            </a:r>
          </a:p>
          <a:p>
            <a:pPr marL="0" indent="0">
              <a:spcBef>
                <a:spcPct val="0"/>
              </a:spcBef>
              <a:buNone/>
            </a:pPr>
            <a:r>
              <a:rPr lang="uk-UA" altLang="ru-RU" sz="3600" b="1" dirty="0">
                <a:solidFill>
                  <a:srgbClr val="0000FF"/>
                </a:solidFill>
                <a:cs typeface="Calibri" pitchFamily="34" charset="0"/>
              </a:rPr>
              <a:t>«Я надаю перевагу…»; </a:t>
            </a:r>
            <a:endParaRPr lang="en-US" altLang="ru-RU" sz="3600" b="1" dirty="0">
              <a:solidFill>
                <a:srgbClr val="0000FF"/>
              </a:solidFill>
              <a:cs typeface="Calibri" pitchFamily="34" charset="0"/>
            </a:endParaRPr>
          </a:p>
          <a:p>
            <a:pPr marL="0" indent="0">
              <a:spcBef>
                <a:spcPct val="0"/>
              </a:spcBef>
              <a:buNone/>
            </a:pPr>
            <a:r>
              <a:rPr lang="uk-UA" altLang="ru-RU" sz="3600" b="1" dirty="0">
                <a:solidFill>
                  <a:srgbClr val="0000FF"/>
                </a:solidFill>
                <a:cs typeface="Calibri" pitchFamily="34" charset="0"/>
              </a:rPr>
              <a:t>«Я зможу…»;   </a:t>
            </a:r>
            <a:endParaRPr lang="en-US" altLang="ru-RU" sz="3600" b="1" dirty="0">
              <a:solidFill>
                <a:srgbClr val="0000FF"/>
              </a:solidFill>
              <a:cs typeface="Calibri" pitchFamily="34" charset="0"/>
            </a:endParaRPr>
          </a:p>
          <a:p>
            <a:pPr marL="0" indent="0">
              <a:spcBef>
                <a:spcPct val="0"/>
              </a:spcBef>
              <a:buNone/>
            </a:pPr>
            <a:r>
              <a:rPr lang="uk-UA" altLang="ru-RU" sz="3600" b="1" dirty="0">
                <a:solidFill>
                  <a:srgbClr val="0000FF"/>
                </a:solidFill>
                <a:cs typeface="Calibri" pitchFamily="34" charset="0"/>
              </a:rPr>
              <a:t>«Я хочу…»;</a:t>
            </a:r>
            <a:endParaRPr lang="en-US" altLang="ru-RU" sz="3600" b="1" dirty="0">
              <a:solidFill>
                <a:srgbClr val="0000FF"/>
              </a:solidFill>
              <a:cs typeface="Calibri" pitchFamily="34" charset="0"/>
            </a:endParaRPr>
          </a:p>
          <a:p>
            <a:pPr marL="0" indent="0">
              <a:spcBef>
                <a:spcPct val="0"/>
              </a:spcBef>
              <a:buNone/>
            </a:pPr>
            <a:r>
              <a:rPr lang="uk-UA" altLang="ru-RU" sz="3600" b="1" dirty="0">
                <a:solidFill>
                  <a:srgbClr val="0000FF"/>
                </a:solidFill>
                <a:cs typeface="Calibri" pitchFamily="34" charset="0"/>
              </a:rPr>
              <a:t>«Я впевнена(</a:t>
            </a:r>
            <a:r>
              <a:rPr lang="uk-UA" altLang="ru-RU" sz="3600" b="1" dirty="0" err="1">
                <a:solidFill>
                  <a:srgbClr val="0000FF"/>
                </a:solidFill>
                <a:cs typeface="Calibri" pitchFamily="34" charset="0"/>
              </a:rPr>
              <a:t>ий</a:t>
            </a:r>
            <a:r>
              <a:rPr lang="uk-UA" altLang="ru-RU" sz="3600" b="1" dirty="0">
                <a:solidFill>
                  <a:srgbClr val="0000FF"/>
                </a:solidFill>
                <a:cs typeface="Calibri" pitchFamily="34" charset="0"/>
              </a:rPr>
              <a:t>)…».</a:t>
            </a:r>
            <a:endParaRPr lang="ru-RU" altLang="ru-RU" sz="3600" b="1" dirty="0">
              <a:solidFill>
                <a:srgbClr val="0000FF"/>
              </a:solidFill>
            </a:endParaRPr>
          </a:p>
          <a:p>
            <a:pPr marL="0" indent="0" algn="ctr">
              <a:buFont typeface="Arial" pitchFamily="34" charset="0"/>
              <a:buNone/>
            </a:pPr>
            <a:endParaRPr lang="ru-RU" altLang="ru-RU" sz="3600" dirty="0">
              <a:solidFill>
                <a:srgbClr val="0000FF"/>
              </a:solidFill>
            </a:endParaRPr>
          </a:p>
        </p:txBody>
      </p:sp>
      <p:pic>
        <p:nvPicPr>
          <p:cNvPr id="4" name="Picture 2" descr="http://1rol.ru/wp-content/uploads/2015/11/shutterstock_121432135.jpg"/>
          <p:cNvPicPr>
            <a:picLocks noChangeAspect="1" noChangeArrowheads="1"/>
          </p:cNvPicPr>
          <p:nvPr/>
        </p:nvPicPr>
        <p:blipFill>
          <a:blip r:embed="rId2" cstate="print"/>
          <a:srcRect/>
          <a:stretch>
            <a:fillRect/>
          </a:stretch>
        </p:blipFill>
        <p:spPr bwMode="auto">
          <a:xfrm>
            <a:off x="5170470" y="3947885"/>
            <a:ext cx="3898116" cy="2598057"/>
          </a:xfrm>
          <a:prstGeom prst="rect">
            <a:avLst/>
          </a:prstGeom>
          <a:noFill/>
        </p:spPr>
      </p:pic>
    </p:spTree>
    <p:extLst>
      <p:ext uri="{BB962C8B-B14F-4D97-AF65-F5344CB8AC3E}">
        <p14:creationId xmlns:p14="http://schemas.microsoft.com/office/powerpoint/2010/main" val="3350999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9100" y="584972"/>
            <a:ext cx="7160051" cy="923163"/>
          </a:xfrm>
        </p:spPr>
        <p:txBody>
          <a:bodyPr/>
          <a:lstStyle/>
          <a:p>
            <a:pPr algn="ctr"/>
            <a:r>
              <a:rPr lang="uk-UA" b="1" dirty="0">
                <a:solidFill>
                  <a:srgbClr val="800000"/>
                </a:solidFill>
              </a:rPr>
              <a:t>Успішність</a:t>
            </a:r>
            <a:endParaRPr lang="ru-RU" b="1" dirty="0">
              <a:solidFill>
                <a:srgbClr val="800000"/>
              </a:solidFill>
            </a:endParaRPr>
          </a:p>
        </p:txBody>
      </p:sp>
      <p:sp>
        <p:nvSpPr>
          <p:cNvPr id="3" name="Прямоугольник 2"/>
          <p:cNvSpPr/>
          <p:nvPr/>
        </p:nvSpPr>
        <p:spPr>
          <a:xfrm>
            <a:off x="107426" y="2950335"/>
            <a:ext cx="8746503" cy="3600986"/>
          </a:xfrm>
          <a:prstGeom prst="rect">
            <a:avLst/>
          </a:prstGeom>
        </p:spPr>
        <p:txBody>
          <a:bodyPr wrap="square">
            <a:spAutoFit/>
          </a:bodyPr>
          <a:lstStyle/>
          <a:p>
            <a:pPr algn="just"/>
            <a:r>
              <a:rPr lang="uk-UA" sz="3200" b="1" dirty="0">
                <a:solidFill>
                  <a:srgbClr val="C00000"/>
                </a:solidFill>
                <a:latin typeface="ProbaProRegular"/>
              </a:rPr>
              <a:t>	</a:t>
            </a:r>
            <a:r>
              <a:rPr lang="uk-UA" sz="3800" b="1" dirty="0">
                <a:solidFill>
                  <a:srgbClr val="C00000"/>
                </a:solidFill>
                <a:latin typeface="ProbaProRegular"/>
              </a:rPr>
              <a:t>Успіх </a:t>
            </a:r>
            <a:r>
              <a:rPr lang="uk-UA" sz="3800" b="1" dirty="0">
                <a:solidFill>
                  <a:srgbClr val="006600"/>
                </a:solidFill>
                <a:latin typeface="ProbaProRegular"/>
              </a:rPr>
              <a:t>є одноразовим досягненням поставленої мети.</a:t>
            </a:r>
          </a:p>
          <a:p>
            <a:pPr algn="just"/>
            <a:r>
              <a:rPr lang="uk-UA" sz="3800" b="1" dirty="0">
                <a:solidFill>
                  <a:srgbClr val="006600"/>
                </a:solidFill>
                <a:latin typeface="ProbaProRegular"/>
              </a:rPr>
              <a:t>	</a:t>
            </a:r>
            <a:r>
              <a:rPr lang="uk-UA" sz="3800" b="1" dirty="0">
                <a:solidFill>
                  <a:srgbClr val="C00000"/>
                </a:solidFill>
                <a:latin typeface="ProbaProRegular"/>
              </a:rPr>
              <a:t>Успішність </a:t>
            </a:r>
            <a:r>
              <a:rPr lang="uk-UA" sz="3800" b="1" dirty="0">
                <a:solidFill>
                  <a:srgbClr val="0000CC"/>
                </a:solidFill>
                <a:latin typeface="ProbaProRegular"/>
              </a:rPr>
              <a:t>являє собою постійний процес досягнення окремих життєвих цілей та отримання результатів від витрачених зусиль. </a:t>
            </a:r>
            <a:endParaRPr lang="ru-RU" sz="3800" b="1" i="1" dirty="0">
              <a:solidFill>
                <a:srgbClr val="0000CC"/>
              </a:solidFill>
              <a:latin typeface="ProbaProRegular"/>
            </a:endParaRPr>
          </a:p>
        </p:txBody>
      </p:sp>
      <p:pic>
        <p:nvPicPr>
          <p:cNvPr id="1026" name="Picture 2" descr="Безкоштовне стокове фото на тему «Альпи, Баварія, величний» стокове фото">
            <a:extLst>
              <a:ext uri="{FF2B5EF4-FFF2-40B4-BE49-F238E27FC236}">
                <a16:creationId xmlns:a16="http://schemas.microsoft.com/office/drawing/2014/main" id="{225BBFFD-95CF-C67D-729F-7AA8D7E406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073" b="7913"/>
          <a:stretch/>
        </p:blipFill>
        <p:spPr bwMode="auto">
          <a:xfrm>
            <a:off x="5948313" y="65935"/>
            <a:ext cx="3088261" cy="2899527"/>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a:extLst>
              <a:ext uri="{FF2B5EF4-FFF2-40B4-BE49-F238E27FC236}">
                <a16:creationId xmlns:a16="http://schemas.microsoft.com/office/drawing/2014/main" id="{9AA14EC0-CC3A-B48D-4CA3-99B457091048}"/>
              </a:ext>
            </a:extLst>
          </p:cNvPr>
          <p:cNvPicPr>
            <a:picLocks noChangeAspect="1"/>
          </p:cNvPicPr>
          <p:nvPr/>
        </p:nvPicPr>
        <p:blipFill>
          <a:blip r:embed="rId3"/>
          <a:srcRect l="22508" t="9072" r="22096" b="15326"/>
          <a:stretch/>
        </p:blipFill>
        <p:spPr>
          <a:xfrm>
            <a:off x="107426" y="65935"/>
            <a:ext cx="2126727" cy="2902481"/>
          </a:xfrm>
          <a:prstGeom prst="rect">
            <a:avLst/>
          </a:prstGeom>
        </p:spPr>
      </p:pic>
    </p:spTree>
    <p:extLst>
      <p:ext uri="{BB962C8B-B14F-4D97-AF65-F5344CB8AC3E}">
        <p14:creationId xmlns:p14="http://schemas.microsoft.com/office/powerpoint/2010/main" val="33520370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8E1940-FD72-68B8-51C3-97D51FC71EF7}"/>
              </a:ext>
            </a:extLst>
          </p:cNvPr>
          <p:cNvSpPr>
            <a:spLocks noGrp="1"/>
          </p:cNvSpPr>
          <p:nvPr>
            <p:ph type="title"/>
          </p:nvPr>
        </p:nvSpPr>
        <p:spPr>
          <a:xfrm>
            <a:off x="98982" y="754746"/>
            <a:ext cx="6207550" cy="1143000"/>
          </a:xfrm>
        </p:spPr>
        <p:txBody>
          <a:bodyPr>
            <a:normAutofit fontScale="90000"/>
          </a:bodyPr>
          <a:lstStyle/>
          <a:p>
            <a:pPr algn="ctr"/>
            <a:r>
              <a:rPr lang="uk-UA" b="1" dirty="0">
                <a:solidFill>
                  <a:srgbClr val="006600"/>
                </a:solidFill>
              </a:rPr>
              <a:t>6. Усвідомлення, що думка – матеріальна</a:t>
            </a:r>
          </a:p>
        </p:txBody>
      </p:sp>
      <p:pic>
        <p:nvPicPr>
          <p:cNvPr id="4" name="Объект 3">
            <a:extLst>
              <a:ext uri="{FF2B5EF4-FFF2-40B4-BE49-F238E27FC236}">
                <a16:creationId xmlns:a16="http://schemas.microsoft.com/office/drawing/2014/main" id="{36BABA60-5A9A-469B-E405-8B0C71964C93}"/>
              </a:ext>
            </a:extLst>
          </p:cNvPr>
          <p:cNvPicPr>
            <a:picLocks noGrp="1" noChangeAspect="1"/>
          </p:cNvPicPr>
          <p:nvPr>
            <p:ph idx="1"/>
          </p:nvPr>
        </p:nvPicPr>
        <p:blipFill>
          <a:blip r:embed="rId2"/>
          <a:srcRect t="3367" r="9632"/>
          <a:stretch/>
        </p:blipFill>
        <p:spPr>
          <a:xfrm>
            <a:off x="853718" y="2083324"/>
            <a:ext cx="5179437" cy="4528356"/>
          </a:xfrm>
          <a:prstGeom prst="rect">
            <a:avLst/>
          </a:prstGeom>
        </p:spPr>
      </p:pic>
      <p:pic>
        <p:nvPicPr>
          <p:cNvPr id="5" name="Рисунок 4">
            <a:extLst>
              <a:ext uri="{FF2B5EF4-FFF2-40B4-BE49-F238E27FC236}">
                <a16:creationId xmlns:a16="http://schemas.microsoft.com/office/drawing/2014/main" id="{7ED4E3A4-812B-2CCC-8103-9948C2EF7B70}"/>
              </a:ext>
            </a:extLst>
          </p:cNvPr>
          <p:cNvPicPr>
            <a:picLocks noChangeAspect="1"/>
          </p:cNvPicPr>
          <p:nvPr/>
        </p:nvPicPr>
        <p:blipFill>
          <a:blip r:embed="rId3"/>
          <a:stretch>
            <a:fillRect/>
          </a:stretch>
        </p:blipFill>
        <p:spPr>
          <a:xfrm>
            <a:off x="6449119" y="179710"/>
            <a:ext cx="2280102" cy="2005758"/>
          </a:xfrm>
          <a:prstGeom prst="rect">
            <a:avLst/>
          </a:prstGeom>
        </p:spPr>
      </p:pic>
    </p:spTree>
    <p:extLst>
      <p:ext uri="{BB962C8B-B14F-4D97-AF65-F5344CB8AC3E}">
        <p14:creationId xmlns:p14="http://schemas.microsoft.com/office/powerpoint/2010/main" val="1747381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90500"/>
            <a:ext cx="8229600" cy="856488"/>
          </a:xfrm>
        </p:spPr>
        <p:txBody>
          <a:bodyPr>
            <a:normAutofit/>
          </a:bodyPr>
          <a:lstStyle/>
          <a:p>
            <a:pPr algn="ctr"/>
            <a:r>
              <a:rPr lang="uk-UA" b="1" dirty="0">
                <a:solidFill>
                  <a:srgbClr val="0000CC"/>
                </a:solidFill>
              </a:rPr>
              <a:t>Техніка «Шкідливі слова</a:t>
            </a:r>
            <a:r>
              <a:rPr lang="uk-UA" dirty="0">
                <a:solidFill>
                  <a:srgbClr val="0000CC"/>
                </a:solidFill>
              </a:rPr>
              <a:t>»</a:t>
            </a:r>
            <a:endParaRPr lang="ru-RU" dirty="0">
              <a:solidFill>
                <a:srgbClr val="0000CC"/>
              </a:solidFill>
            </a:endParaRPr>
          </a:p>
        </p:txBody>
      </p:sp>
      <p:sp>
        <p:nvSpPr>
          <p:cNvPr id="3" name="Содержимое 2"/>
          <p:cNvSpPr>
            <a:spLocks noGrp="1"/>
          </p:cNvSpPr>
          <p:nvPr>
            <p:ph idx="1"/>
          </p:nvPr>
        </p:nvSpPr>
        <p:spPr>
          <a:xfrm>
            <a:off x="457200" y="1333499"/>
            <a:ext cx="8401050" cy="5343525"/>
          </a:xfrm>
        </p:spPr>
        <p:txBody>
          <a:bodyPr>
            <a:normAutofit/>
          </a:bodyPr>
          <a:lstStyle/>
          <a:p>
            <a:pPr marR="0" lvl="0" algn="l" defTabSz="914400" rtl="0" eaLnBrk="1" fontAlgn="auto" latinLnBrk="0" hangingPunct="1">
              <a:lnSpc>
                <a:spcPct val="100000"/>
              </a:lnSpc>
              <a:spcBef>
                <a:spcPct val="0"/>
              </a:spcBef>
              <a:spcAft>
                <a:spcPts val="0"/>
              </a:spcAft>
              <a:buClr>
                <a:srgbClr val="DE6C36"/>
              </a:buClr>
              <a:buSzPct val="95000"/>
              <a:buFont typeface="Wingdings" panose="05000000000000000000" pitchFamily="2" charset="2"/>
              <a:buChar char="Ø"/>
              <a:tabLst/>
              <a:defRPr/>
            </a:pPr>
            <a:r>
              <a:rPr lang="ru-RU" sz="4000" b="1" dirty="0"/>
              <a:t> Повинен</a:t>
            </a:r>
            <a:r>
              <a:rPr lang="en-US" sz="4000" b="1" dirty="0"/>
              <a:t>(-</a:t>
            </a:r>
            <a:r>
              <a:rPr lang="uk-UA" sz="4000" b="1" dirty="0"/>
              <a:t>на)</a:t>
            </a:r>
            <a:r>
              <a:rPr lang="ru-RU" sz="4000" b="1" dirty="0"/>
              <a:t>, </a:t>
            </a:r>
            <a:r>
              <a:rPr lang="uk-UA" sz="4000" b="1" noProof="0" dirty="0"/>
              <a:t>мушу </a:t>
            </a:r>
            <a:r>
              <a:rPr lang="uk-UA" sz="4000" b="1" noProof="0" dirty="0">
                <a:solidFill>
                  <a:srgbClr val="0000CC"/>
                </a:solidFill>
              </a:rPr>
              <a:t>– </a:t>
            </a:r>
            <a:r>
              <a:rPr lang="uk-UA" sz="3600" b="1" dirty="0">
                <a:solidFill>
                  <a:srgbClr val="C00000"/>
                </a:solidFill>
                <a:latin typeface="Constantia"/>
                <a:cs typeface="Calibri" pitchFamily="34" charset="0"/>
              </a:rPr>
              <a:t>Можу, хочу,</a:t>
            </a:r>
            <a:r>
              <a:rPr kumimoji="0" lang="uk-UA" altLang="ru-RU" sz="3600" b="1" i="0" u="none" strike="noStrike" kern="1200" cap="none" spc="0" normalizeH="0" baseline="0" noProof="0" dirty="0">
                <a:ln>
                  <a:noFill/>
                </a:ln>
                <a:solidFill>
                  <a:srgbClr val="C00000"/>
                </a:solidFill>
                <a:effectLst/>
                <a:uLnTx/>
                <a:uFillTx/>
                <a:latin typeface="Constantia"/>
                <a:ea typeface="+mn-ea"/>
                <a:cs typeface="Calibri" pitchFamily="34" charset="0"/>
              </a:rPr>
              <a:t> надаю перевагу…!</a:t>
            </a:r>
            <a:endParaRPr kumimoji="0" lang="en-US" altLang="ru-RU" sz="3600" b="1" i="0" u="none" strike="noStrike" kern="1200" cap="none" spc="0" normalizeH="0" baseline="0" noProof="0" dirty="0">
              <a:ln>
                <a:noFill/>
              </a:ln>
              <a:solidFill>
                <a:srgbClr val="C00000"/>
              </a:solidFill>
              <a:effectLst/>
              <a:uLnTx/>
              <a:uFillTx/>
              <a:latin typeface="Constantia"/>
              <a:ea typeface="+mn-ea"/>
              <a:cs typeface="Calibri" pitchFamily="34" charset="0"/>
            </a:endParaRPr>
          </a:p>
          <a:p>
            <a:pPr>
              <a:buFont typeface="Wingdings" panose="05000000000000000000" pitchFamily="2" charset="2"/>
              <a:buChar char="Ø"/>
            </a:pPr>
            <a:r>
              <a:rPr lang="uk-UA" sz="4000" b="1" dirty="0"/>
              <a:t> </a:t>
            </a:r>
            <a:r>
              <a:rPr lang="uk-UA" sz="4000" b="1" noProof="0" dirty="0"/>
              <a:t>Може бути, спробую </a:t>
            </a:r>
            <a:r>
              <a:rPr lang="uk-UA" sz="4000" b="1" noProof="0" dirty="0">
                <a:solidFill>
                  <a:srgbClr val="0000CC"/>
                </a:solidFill>
              </a:rPr>
              <a:t>–</a:t>
            </a:r>
            <a:r>
              <a:rPr lang="uk-UA" sz="4000" b="1" noProof="0" dirty="0"/>
              <a:t> </a:t>
            </a:r>
            <a:r>
              <a:rPr kumimoji="0" lang="uk-UA" sz="3600" b="1" i="0" u="none" strike="noStrike" kern="1200" cap="none" spc="0" normalizeH="0" baseline="0" noProof="0" dirty="0">
                <a:ln>
                  <a:noFill/>
                </a:ln>
                <a:solidFill>
                  <a:srgbClr val="C00000"/>
                </a:solidFill>
                <a:effectLst/>
                <a:uLnTx/>
                <a:uFillTx/>
                <a:latin typeface="Constantia"/>
                <a:ea typeface="+mn-ea"/>
                <a:cs typeface="Calibri" pitchFamily="34" charset="0"/>
              </a:rPr>
              <a:t>Зроблю!</a:t>
            </a:r>
            <a:endParaRPr lang="uk-UA" sz="4000" b="1" noProof="0" dirty="0">
              <a:solidFill>
                <a:srgbClr val="C00000"/>
              </a:solidFill>
            </a:endParaRPr>
          </a:p>
          <a:p>
            <a:pPr>
              <a:buFont typeface="Wingdings" panose="05000000000000000000" pitchFamily="2" charset="2"/>
              <a:buChar char="Ø"/>
            </a:pPr>
            <a:r>
              <a:rPr lang="uk-UA" sz="4000" b="1" noProof="0" dirty="0"/>
              <a:t> Ніколи </a:t>
            </a:r>
            <a:r>
              <a:rPr lang="uk-UA" sz="4000" b="1" noProof="0" dirty="0">
                <a:solidFill>
                  <a:srgbClr val="0000CC"/>
                </a:solidFill>
              </a:rPr>
              <a:t>– </a:t>
            </a:r>
            <a:r>
              <a:rPr lang="uk-UA" sz="4000" b="1" noProof="0" dirty="0">
                <a:solidFill>
                  <a:srgbClr val="C00000"/>
                </a:solidFill>
              </a:rPr>
              <a:t>Все можливо! </a:t>
            </a:r>
          </a:p>
          <a:p>
            <a:pPr>
              <a:buFont typeface="Wingdings" panose="05000000000000000000" pitchFamily="2" charset="2"/>
              <a:buChar char="Ø"/>
            </a:pPr>
            <a:r>
              <a:rPr lang="uk-UA" sz="4000" b="1" noProof="0" dirty="0"/>
              <a:t> Але </a:t>
            </a:r>
            <a:r>
              <a:rPr lang="uk-UA" sz="4000" b="1" noProof="0" dirty="0">
                <a:solidFill>
                  <a:srgbClr val="0000CC"/>
                </a:solidFill>
              </a:rPr>
              <a:t>– </a:t>
            </a:r>
            <a:r>
              <a:rPr lang="uk-UA" sz="4000" b="1" noProof="0" dirty="0">
                <a:solidFill>
                  <a:srgbClr val="C00000"/>
                </a:solidFill>
              </a:rPr>
              <a:t>І, водночас!</a:t>
            </a:r>
          </a:p>
        </p:txBody>
      </p:sp>
      <p:pic>
        <p:nvPicPr>
          <p:cNvPr id="4" name="Picture 2" descr="https://www.syl.ru/misc/i/ni/8/1/9/7/i/8197.jpg">
            <a:extLst>
              <a:ext uri="{FF2B5EF4-FFF2-40B4-BE49-F238E27FC236}">
                <a16:creationId xmlns:a16="http://schemas.microsoft.com/office/drawing/2014/main" id="{27ED9D69-061D-04F7-0970-29D1776E7369}"/>
              </a:ext>
            </a:extLst>
          </p:cNvPr>
          <p:cNvPicPr>
            <a:picLocks noChangeAspect="1" noChangeArrowheads="1"/>
          </p:cNvPicPr>
          <p:nvPr/>
        </p:nvPicPr>
        <p:blipFill>
          <a:blip r:embed="rId2"/>
          <a:srcRect/>
          <a:stretch>
            <a:fillRect/>
          </a:stretch>
        </p:blipFill>
        <p:spPr bwMode="auto">
          <a:xfrm>
            <a:off x="5231876" y="4657430"/>
            <a:ext cx="3912124" cy="220057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6B737E-2CDD-AEDD-F666-3A7ECB41C7E5}"/>
              </a:ext>
            </a:extLst>
          </p:cNvPr>
          <p:cNvSpPr>
            <a:spLocks noGrp="1"/>
          </p:cNvSpPr>
          <p:nvPr>
            <p:ph type="title"/>
          </p:nvPr>
        </p:nvSpPr>
        <p:spPr>
          <a:xfrm>
            <a:off x="532614" y="29349"/>
            <a:ext cx="8229600" cy="1008101"/>
          </a:xfrm>
        </p:spPr>
        <p:txBody>
          <a:bodyPr>
            <a:normAutofit/>
          </a:bodyPr>
          <a:lstStyle/>
          <a:p>
            <a:pPr algn="ctr"/>
            <a:r>
              <a:rPr lang="uk-UA" b="1" dirty="0">
                <a:solidFill>
                  <a:srgbClr val="0000CC"/>
                </a:solidFill>
              </a:rPr>
              <a:t>7. Пошук позитиву в негативі</a:t>
            </a:r>
          </a:p>
        </p:txBody>
      </p:sp>
      <p:pic>
        <p:nvPicPr>
          <p:cNvPr id="4" name="Объект 3">
            <a:extLst>
              <a:ext uri="{FF2B5EF4-FFF2-40B4-BE49-F238E27FC236}">
                <a16:creationId xmlns:a16="http://schemas.microsoft.com/office/drawing/2014/main" id="{86C031A0-2CA6-2C26-1D38-3C069B458BE8}"/>
              </a:ext>
            </a:extLst>
          </p:cNvPr>
          <p:cNvPicPr>
            <a:picLocks noGrp="1" noChangeAspect="1"/>
          </p:cNvPicPr>
          <p:nvPr>
            <p:ph idx="1"/>
          </p:nvPr>
        </p:nvPicPr>
        <p:blipFill>
          <a:blip r:embed="rId2"/>
          <a:stretch>
            <a:fillRect/>
          </a:stretch>
        </p:blipFill>
        <p:spPr>
          <a:xfrm>
            <a:off x="627181" y="1414020"/>
            <a:ext cx="7889637" cy="4554839"/>
          </a:xfrm>
          <a:prstGeom prst="rect">
            <a:avLst/>
          </a:prstGeom>
        </p:spPr>
      </p:pic>
    </p:spTree>
    <p:extLst>
      <p:ext uri="{BB962C8B-B14F-4D97-AF65-F5344CB8AC3E}">
        <p14:creationId xmlns:p14="http://schemas.microsoft.com/office/powerpoint/2010/main" val="106728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981200"/>
          </a:xfrm>
        </p:spPr>
        <p:txBody>
          <a:bodyPr>
            <a:normAutofit fontScale="90000"/>
          </a:bodyPr>
          <a:lstStyle/>
          <a:p>
            <a:pPr algn="ctr"/>
            <a:br>
              <a:rPr lang="uk-UA" b="1" dirty="0"/>
            </a:br>
            <a:r>
              <a:rPr lang="uk-UA" sz="4400" b="1" dirty="0">
                <a:solidFill>
                  <a:srgbClr val="0000CC"/>
                </a:solidFill>
              </a:rPr>
              <a:t>Техніка позитивного опрацювання неприємної ситуації «Чарівні запитання»</a:t>
            </a:r>
            <a:br>
              <a:rPr lang="ru-RU" dirty="0">
                <a:solidFill>
                  <a:srgbClr val="0000CC"/>
                </a:solidFill>
              </a:rPr>
            </a:br>
            <a:endParaRPr lang="ru-RU" dirty="0">
              <a:solidFill>
                <a:srgbClr val="0000CC"/>
              </a:solidFill>
            </a:endParaRPr>
          </a:p>
        </p:txBody>
      </p:sp>
      <p:sp>
        <p:nvSpPr>
          <p:cNvPr id="3" name="Содержимое 2"/>
          <p:cNvSpPr>
            <a:spLocks noGrp="1"/>
          </p:cNvSpPr>
          <p:nvPr>
            <p:ph idx="1"/>
          </p:nvPr>
        </p:nvSpPr>
        <p:spPr>
          <a:xfrm>
            <a:off x="266699" y="1381125"/>
            <a:ext cx="8639175" cy="5257800"/>
          </a:xfrm>
        </p:spPr>
        <p:txBody>
          <a:bodyPr/>
          <a:lstStyle/>
          <a:p>
            <a:pPr algn="just">
              <a:buNone/>
            </a:pPr>
            <a:r>
              <a:rPr lang="uk-UA" dirty="0"/>
              <a:t>	</a:t>
            </a:r>
            <a:r>
              <a:rPr lang="uk-UA" dirty="0">
                <a:solidFill>
                  <a:srgbClr val="008000"/>
                </a:solidFill>
              </a:rPr>
              <a:t>Подумайте про позитивні моменти, які можна знайти у неприємній  ситуації. Навіть у неприємних емоціях прихована цінність. Три чарівних запитання допоможуть опрацювати ситуацію, здобути з неї досвід.</a:t>
            </a:r>
            <a:endParaRPr lang="ru-RU" dirty="0">
              <a:solidFill>
                <a:srgbClr val="008000"/>
              </a:solidFill>
            </a:endParaRPr>
          </a:p>
          <a:p>
            <a:pPr lvl="0"/>
            <a:r>
              <a:rPr lang="uk-UA" b="1" i="1" dirty="0">
                <a:solidFill>
                  <a:srgbClr val="CC3300"/>
                </a:solidFill>
              </a:rPr>
              <a:t>Що доброго у тому, що трапилося? </a:t>
            </a:r>
            <a:endParaRPr lang="uk-UA" b="1" dirty="0">
              <a:solidFill>
                <a:srgbClr val="CC3300"/>
              </a:solidFill>
            </a:endParaRPr>
          </a:p>
          <a:p>
            <a:pPr lvl="0"/>
            <a:r>
              <a:rPr lang="uk-UA" b="1" i="1" dirty="0">
                <a:solidFill>
                  <a:srgbClr val="CC3300"/>
                </a:solidFill>
              </a:rPr>
              <a:t>Чого я можу навчитися завдяки цій ситуації? </a:t>
            </a:r>
            <a:endParaRPr lang="uk-UA" b="1" dirty="0">
              <a:solidFill>
                <a:srgbClr val="CC3300"/>
              </a:solidFill>
            </a:endParaRPr>
          </a:p>
          <a:p>
            <a:pPr lvl="0"/>
            <a:r>
              <a:rPr lang="uk-UA" b="1" i="1" dirty="0">
                <a:solidFill>
                  <a:srgbClr val="CC3300"/>
                </a:solidFill>
              </a:rPr>
              <a:t>Як я можу виправити ситуацію? </a:t>
            </a:r>
            <a:endParaRPr lang="uk-UA" b="1" dirty="0">
              <a:solidFill>
                <a:srgbClr val="CC3300"/>
              </a:solidFill>
            </a:endParaRPr>
          </a:p>
          <a:p>
            <a:pPr algn="just">
              <a:buNone/>
            </a:pPr>
            <a:r>
              <a:rPr lang="uk-UA" dirty="0"/>
              <a:t>	Виробіть звичку кожного разу, коли відбувається щось негативне, знаходити хоча б </a:t>
            </a:r>
            <a:r>
              <a:rPr lang="uk-UA" b="1" i="1" dirty="0"/>
              <a:t>три позитивних наслідки</a:t>
            </a:r>
            <a:r>
              <a:rPr lang="uk-UA" dirty="0"/>
              <a:t>, які можна витягнути з цієї неприємності.</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4E7158-D40B-CDA9-4889-FE4C780F2920}"/>
              </a:ext>
            </a:extLst>
          </p:cNvPr>
          <p:cNvSpPr>
            <a:spLocks noGrp="1"/>
          </p:cNvSpPr>
          <p:nvPr>
            <p:ph type="title"/>
          </p:nvPr>
        </p:nvSpPr>
        <p:spPr>
          <a:xfrm>
            <a:off x="457200" y="254523"/>
            <a:ext cx="8229600" cy="923261"/>
          </a:xfrm>
        </p:spPr>
        <p:txBody>
          <a:bodyPr/>
          <a:lstStyle/>
          <a:p>
            <a:pPr algn="ctr"/>
            <a:r>
              <a:rPr lang="uk-UA" b="1" dirty="0">
                <a:solidFill>
                  <a:srgbClr val="006600"/>
                </a:solidFill>
              </a:rPr>
              <a:t>8. Постійний розвиток</a:t>
            </a:r>
          </a:p>
        </p:txBody>
      </p:sp>
      <p:pic>
        <p:nvPicPr>
          <p:cNvPr id="4" name="Объект 3">
            <a:extLst>
              <a:ext uri="{FF2B5EF4-FFF2-40B4-BE49-F238E27FC236}">
                <a16:creationId xmlns:a16="http://schemas.microsoft.com/office/drawing/2014/main" id="{41BACFAA-5BEF-A220-F0CF-312C73B9963B}"/>
              </a:ext>
            </a:extLst>
          </p:cNvPr>
          <p:cNvPicPr>
            <a:picLocks noGrp="1" noChangeAspect="1"/>
          </p:cNvPicPr>
          <p:nvPr>
            <p:ph idx="1"/>
          </p:nvPr>
        </p:nvPicPr>
        <p:blipFill>
          <a:blip r:embed="rId2"/>
          <a:stretch>
            <a:fillRect/>
          </a:stretch>
        </p:blipFill>
        <p:spPr>
          <a:xfrm>
            <a:off x="662636" y="1253766"/>
            <a:ext cx="8024163" cy="5264600"/>
          </a:xfrm>
          <a:prstGeom prst="rect">
            <a:avLst/>
          </a:prstGeom>
        </p:spPr>
      </p:pic>
    </p:spTree>
    <p:extLst>
      <p:ext uri="{BB962C8B-B14F-4D97-AF65-F5344CB8AC3E}">
        <p14:creationId xmlns:p14="http://schemas.microsoft.com/office/powerpoint/2010/main" val="959468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6225" y="447675"/>
            <a:ext cx="8410575" cy="723901"/>
          </a:xfrm>
        </p:spPr>
        <p:txBody>
          <a:bodyPr>
            <a:normAutofit fontScale="90000"/>
          </a:bodyPr>
          <a:lstStyle/>
          <a:p>
            <a:pPr algn="ctr"/>
            <a:br>
              <a:rPr lang="uk-UA" b="1" dirty="0">
                <a:solidFill>
                  <a:srgbClr val="0000CC"/>
                </a:solidFill>
              </a:rPr>
            </a:br>
            <a:br>
              <a:rPr lang="uk-UA" b="1" dirty="0">
                <a:solidFill>
                  <a:srgbClr val="0000CC"/>
                </a:solidFill>
              </a:rPr>
            </a:br>
            <a:br>
              <a:rPr lang="uk-UA" b="1" dirty="0">
                <a:solidFill>
                  <a:srgbClr val="0000CC"/>
                </a:solidFill>
              </a:rPr>
            </a:br>
            <a:br>
              <a:rPr lang="uk-UA" b="1" dirty="0">
                <a:solidFill>
                  <a:srgbClr val="0000CC"/>
                </a:solidFill>
              </a:rPr>
            </a:br>
            <a:r>
              <a:rPr lang="uk-UA" b="1" dirty="0">
                <a:solidFill>
                  <a:srgbClr val="0000CC"/>
                </a:solidFill>
              </a:rPr>
              <a:t>Техніка роботи з емоціями «7–П»</a:t>
            </a:r>
            <a:endParaRPr lang="ru-RU" dirty="0"/>
          </a:p>
        </p:txBody>
      </p:sp>
      <p:sp>
        <p:nvSpPr>
          <p:cNvPr id="3" name="Содержимое 2"/>
          <p:cNvSpPr>
            <a:spLocks noGrp="1"/>
          </p:cNvSpPr>
          <p:nvPr>
            <p:ph idx="1"/>
          </p:nvPr>
        </p:nvSpPr>
        <p:spPr>
          <a:xfrm>
            <a:off x="457200" y="1343026"/>
            <a:ext cx="8229600" cy="4981574"/>
          </a:xfrm>
        </p:spPr>
        <p:txBody>
          <a:bodyPr/>
          <a:lstStyle/>
          <a:p>
            <a:pPr>
              <a:buNone/>
            </a:pPr>
            <a:r>
              <a:rPr lang="uk-UA" sz="3200" b="1" dirty="0">
                <a:solidFill>
                  <a:srgbClr val="FF0000"/>
                </a:solidFill>
              </a:rPr>
              <a:t>	1. </a:t>
            </a:r>
            <a:r>
              <a:rPr lang="uk-UA" sz="3600" b="1" dirty="0">
                <a:solidFill>
                  <a:srgbClr val="FF0000"/>
                </a:solidFill>
              </a:rPr>
              <a:t>Піймати, схопити емоцію.</a:t>
            </a:r>
          </a:p>
          <a:p>
            <a:pPr>
              <a:buNone/>
            </a:pPr>
            <a:r>
              <a:rPr lang="uk-UA" sz="3600" b="1" dirty="0">
                <a:solidFill>
                  <a:srgbClr val="660066"/>
                </a:solidFill>
              </a:rPr>
              <a:t>	2. Продихати негативну емоцію. </a:t>
            </a:r>
          </a:p>
          <a:p>
            <a:pPr>
              <a:buNone/>
            </a:pPr>
            <a:r>
              <a:rPr lang="uk-UA" sz="3600" b="1" dirty="0">
                <a:solidFill>
                  <a:srgbClr val="008000"/>
                </a:solidFill>
              </a:rPr>
              <a:t>	</a:t>
            </a:r>
            <a:r>
              <a:rPr lang="uk-UA" sz="3600" b="1" dirty="0">
                <a:solidFill>
                  <a:srgbClr val="0000CC"/>
                </a:solidFill>
              </a:rPr>
              <a:t>3. Попити водички. </a:t>
            </a:r>
          </a:p>
          <a:p>
            <a:pPr>
              <a:buNone/>
            </a:pPr>
            <a:r>
              <a:rPr lang="uk-UA" sz="3600" b="1" dirty="0">
                <a:solidFill>
                  <a:srgbClr val="FF0000"/>
                </a:solidFill>
              </a:rPr>
              <a:t>	</a:t>
            </a:r>
            <a:r>
              <a:rPr lang="uk-UA" sz="3600" b="1" dirty="0">
                <a:solidFill>
                  <a:srgbClr val="008000"/>
                </a:solidFill>
              </a:rPr>
              <a:t>4. Потягнутися, розтягнутися. </a:t>
            </a:r>
          </a:p>
          <a:p>
            <a:pPr>
              <a:buNone/>
            </a:pPr>
            <a:r>
              <a:rPr lang="uk-UA" sz="3600" b="1" dirty="0">
                <a:solidFill>
                  <a:srgbClr val="800000"/>
                </a:solidFill>
              </a:rPr>
              <a:t>	5. Подумати, проаналізувати! </a:t>
            </a:r>
          </a:p>
          <a:p>
            <a:pPr>
              <a:buNone/>
            </a:pPr>
            <a:r>
              <a:rPr lang="uk-UA" sz="3600" b="1" dirty="0">
                <a:solidFill>
                  <a:srgbClr val="FF0000"/>
                </a:solidFill>
              </a:rPr>
              <a:t>	</a:t>
            </a:r>
            <a:r>
              <a:rPr lang="uk-UA" sz="3600" b="1" dirty="0">
                <a:solidFill>
                  <a:srgbClr val="CC0099"/>
                </a:solidFill>
              </a:rPr>
              <a:t>6. Покласти у серце позитив. </a:t>
            </a:r>
          </a:p>
          <a:p>
            <a:pPr>
              <a:buNone/>
            </a:pPr>
            <a:r>
              <a:rPr lang="uk-UA" sz="3600" b="1" dirty="0">
                <a:solidFill>
                  <a:srgbClr val="FF0000"/>
                </a:solidFill>
              </a:rPr>
              <a:t>	</a:t>
            </a:r>
            <a:r>
              <a:rPr lang="uk-UA" sz="3600" b="1" dirty="0">
                <a:solidFill>
                  <a:srgbClr val="CC3300"/>
                </a:solidFill>
              </a:rPr>
              <a:t>7. Подякувати! </a:t>
            </a:r>
          </a:p>
          <a:p>
            <a:endParaRPr lang="ru-RU" dirty="0"/>
          </a:p>
        </p:txBody>
      </p:sp>
    </p:spTree>
    <p:extLst>
      <p:ext uri="{BB962C8B-B14F-4D97-AF65-F5344CB8AC3E}">
        <p14:creationId xmlns:p14="http://schemas.microsoft.com/office/powerpoint/2010/main" val="4293845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65588B-AADF-A995-2FC7-D48F994CEA0F}"/>
              </a:ext>
            </a:extLst>
          </p:cNvPr>
          <p:cNvSpPr>
            <a:spLocks noGrp="1"/>
          </p:cNvSpPr>
          <p:nvPr>
            <p:ph type="title"/>
          </p:nvPr>
        </p:nvSpPr>
        <p:spPr>
          <a:xfrm>
            <a:off x="457200" y="263950"/>
            <a:ext cx="8229600" cy="923261"/>
          </a:xfrm>
        </p:spPr>
        <p:txBody>
          <a:bodyPr/>
          <a:lstStyle/>
          <a:p>
            <a:pPr algn="ctr"/>
            <a:r>
              <a:rPr lang="uk-UA" b="1" dirty="0">
                <a:solidFill>
                  <a:srgbClr val="0000CC"/>
                </a:solidFill>
              </a:rPr>
              <a:t>9. Радіти простому</a:t>
            </a:r>
          </a:p>
        </p:txBody>
      </p:sp>
      <p:pic>
        <p:nvPicPr>
          <p:cNvPr id="3" name="Рисунок 2">
            <a:extLst>
              <a:ext uri="{FF2B5EF4-FFF2-40B4-BE49-F238E27FC236}">
                <a16:creationId xmlns:a16="http://schemas.microsoft.com/office/drawing/2014/main" id="{B9294EB8-9599-34C5-62B9-B27DA1B55933}"/>
              </a:ext>
            </a:extLst>
          </p:cNvPr>
          <p:cNvPicPr>
            <a:picLocks noChangeAspect="1"/>
          </p:cNvPicPr>
          <p:nvPr/>
        </p:nvPicPr>
        <p:blipFill>
          <a:blip r:embed="rId2"/>
          <a:stretch>
            <a:fillRect/>
          </a:stretch>
        </p:blipFill>
        <p:spPr>
          <a:xfrm>
            <a:off x="178543" y="1583137"/>
            <a:ext cx="8956596" cy="4478298"/>
          </a:xfrm>
          <a:prstGeom prst="rect">
            <a:avLst/>
          </a:prstGeom>
        </p:spPr>
      </p:pic>
    </p:spTree>
    <p:extLst>
      <p:ext uri="{BB962C8B-B14F-4D97-AF65-F5344CB8AC3E}">
        <p14:creationId xmlns:p14="http://schemas.microsoft.com/office/powerpoint/2010/main" val="2565842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68B68C-FA89-0F71-9C7B-1729601694C4}"/>
              </a:ext>
            </a:extLst>
          </p:cNvPr>
          <p:cNvSpPr>
            <a:spLocks noGrp="1"/>
          </p:cNvSpPr>
          <p:nvPr>
            <p:ph type="title"/>
          </p:nvPr>
        </p:nvSpPr>
        <p:spPr>
          <a:xfrm>
            <a:off x="457200" y="207389"/>
            <a:ext cx="8229600" cy="894981"/>
          </a:xfrm>
        </p:spPr>
        <p:txBody>
          <a:bodyPr>
            <a:normAutofit/>
          </a:bodyPr>
          <a:lstStyle/>
          <a:p>
            <a:pPr algn="ctr"/>
            <a:r>
              <a:rPr lang="uk-UA" b="1" dirty="0">
                <a:solidFill>
                  <a:srgbClr val="006600"/>
                </a:solidFill>
              </a:rPr>
              <a:t>10. Жити повним життям</a:t>
            </a:r>
          </a:p>
        </p:txBody>
      </p:sp>
      <p:pic>
        <p:nvPicPr>
          <p:cNvPr id="4" name="Объект 3">
            <a:extLst>
              <a:ext uri="{FF2B5EF4-FFF2-40B4-BE49-F238E27FC236}">
                <a16:creationId xmlns:a16="http://schemas.microsoft.com/office/drawing/2014/main" id="{10D6A866-311A-B4E0-B969-41B7E8D297A6}"/>
              </a:ext>
            </a:extLst>
          </p:cNvPr>
          <p:cNvPicPr>
            <a:picLocks noGrp="1" noChangeAspect="1"/>
          </p:cNvPicPr>
          <p:nvPr>
            <p:ph idx="1"/>
          </p:nvPr>
        </p:nvPicPr>
        <p:blipFill>
          <a:blip r:embed="rId2"/>
          <a:stretch>
            <a:fillRect/>
          </a:stretch>
        </p:blipFill>
        <p:spPr>
          <a:xfrm>
            <a:off x="4992035" y="4022103"/>
            <a:ext cx="3694765" cy="2460396"/>
          </a:xfrm>
          <a:prstGeom prst="rect">
            <a:avLst/>
          </a:prstGeom>
        </p:spPr>
      </p:pic>
      <p:pic>
        <p:nvPicPr>
          <p:cNvPr id="2050" name="Picture 2" descr="стокові ілюстрації на тему концепція емоційної рівноваги і гармонії. жіночий мультиплікаційний персонаж, що стоїть на слабактерії з нестабільним психічним розладом. - психічне здоровя">
            <a:extLst>
              <a:ext uri="{FF2B5EF4-FFF2-40B4-BE49-F238E27FC236}">
                <a16:creationId xmlns:a16="http://schemas.microsoft.com/office/drawing/2014/main" id="{AB38E111-8CFC-8537-03B7-3C039CFAA2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 y="3635604"/>
            <a:ext cx="4377754" cy="297572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стокові фото, фото роялті-фрі та зображення на тему дизайнери та архітектори, які працюють в офісі - психічне здоровя">
            <a:extLst>
              <a:ext uri="{FF2B5EF4-FFF2-40B4-BE49-F238E27FC236}">
                <a16:creationId xmlns:a16="http://schemas.microsoft.com/office/drawing/2014/main" id="{FE773E9D-6EF8-8FD6-42C7-EAB85D4F14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599" y="1104114"/>
            <a:ext cx="4183734" cy="278915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стокові ілюстрації на тему щасливий хлопчик влади розум барвистий повітряна куля колір акварелі живопис ілюстрація вручну намальовані - психічне здоровя">
            <a:extLst>
              <a:ext uri="{FF2B5EF4-FFF2-40B4-BE49-F238E27FC236}">
                <a16:creationId xmlns:a16="http://schemas.microsoft.com/office/drawing/2014/main" id="{FD9C9B79-0A41-29F6-B87C-B6B0287AA1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237" y="1102370"/>
            <a:ext cx="2080896" cy="2768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1136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81225" y="64706"/>
            <a:ext cx="6819900" cy="751713"/>
          </a:xfrm>
        </p:spPr>
        <p:txBody>
          <a:bodyPr>
            <a:normAutofit/>
          </a:bodyPr>
          <a:lstStyle/>
          <a:p>
            <a:pPr algn="ctr"/>
            <a:r>
              <a:rPr lang="uk-UA" sz="4400" b="1" dirty="0">
                <a:solidFill>
                  <a:srgbClr val="0000CC"/>
                </a:solidFill>
              </a:rPr>
              <a:t>Можливості…</a:t>
            </a:r>
            <a:endParaRPr lang="ru-RU" sz="4400" b="1" dirty="0">
              <a:solidFill>
                <a:srgbClr val="0000CC"/>
              </a:solidFill>
            </a:endParaRPr>
          </a:p>
        </p:txBody>
      </p:sp>
      <p:sp>
        <p:nvSpPr>
          <p:cNvPr id="3" name="Объект 2"/>
          <p:cNvSpPr>
            <a:spLocks noGrp="1"/>
          </p:cNvSpPr>
          <p:nvPr>
            <p:ph idx="1"/>
          </p:nvPr>
        </p:nvSpPr>
        <p:spPr>
          <a:xfrm>
            <a:off x="304800" y="3332988"/>
            <a:ext cx="8696325" cy="3458337"/>
          </a:xfrm>
        </p:spPr>
        <p:txBody>
          <a:bodyPr>
            <a:normAutofit/>
          </a:bodyPr>
          <a:lstStyle/>
          <a:p>
            <a:pPr marL="0" indent="0" algn="just">
              <a:buNone/>
            </a:pPr>
            <a:r>
              <a:rPr lang="uk-UA" sz="2400" b="1" dirty="0">
                <a:solidFill>
                  <a:srgbClr val="660066"/>
                </a:solidFill>
              </a:rPr>
              <a:t>       Теоретики позитивного мислення, вивчаючи способи самореалізації індивіда, ефективного спілкування, шляхи подолання стресових ситуацій та досягнення бажаної мети, акцентують увагу на можливості розвитку оптимістичного світогляду, схвального погляду на себе та своє оточення, вміння знаходити в будь-якій ситуації сприятливі моменти, зосереджувати на них увагу, поміщаючи їх в основу когнітивної моделі сприйняття ситуації.</a:t>
            </a:r>
            <a:endParaRPr lang="ru-RU" sz="2400" b="1" dirty="0">
              <a:solidFill>
                <a:srgbClr val="660066"/>
              </a:solidFill>
            </a:endParaRPr>
          </a:p>
        </p:txBody>
      </p:sp>
      <p:pic>
        <p:nvPicPr>
          <p:cNvPr id="4100" name="Picture 4" descr="стокові ілюстрації на тему relaxation make anxiety or stressed to happy, optimistic relief or metal illness therapy, bipolar disorder or mindful thinking concept, - психічне здоров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207644"/>
            <a:ext cx="3098799" cy="30987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mtdata.ru/u24/photoBEC9/20133194094-0/original.jpg"/>
          <p:cNvPicPr>
            <a:picLocks noChangeAspect="1" noChangeArrowheads="1"/>
          </p:cNvPicPr>
          <p:nvPr/>
        </p:nvPicPr>
        <p:blipFill>
          <a:blip r:embed="rId3"/>
          <a:srcRect l="17543" r="17543"/>
          <a:stretch>
            <a:fillRect/>
          </a:stretch>
        </p:blipFill>
        <p:spPr bwMode="auto">
          <a:xfrm>
            <a:off x="6020578" y="1030513"/>
            <a:ext cx="2376390" cy="2061029"/>
          </a:xfrm>
          <a:prstGeom prst="rect">
            <a:avLst/>
          </a:prstGeom>
          <a:no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pic>
    </p:spTree>
    <p:extLst>
      <p:ext uri="{BB962C8B-B14F-4D97-AF65-F5344CB8AC3E}">
        <p14:creationId xmlns:p14="http://schemas.microsoft.com/office/powerpoint/2010/main" val="823618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7AA173-C62D-2E37-75B2-B7853EC0C7B2}"/>
              </a:ext>
            </a:extLst>
          </p:cNvPr>
          <p:cNvSpPr>
            <a:spLocks noGrp="1"/>
          </p:cNvSpPr>
          <p:nvPr>
            <p:ph type="title"/>
          </p:nvPr>
        </p:nvSpPr>
        <p:spPr>
          <a:xfrm>
            <a:off x="457200" y="342013"/>
            <a:ext cx="8229600" cy="1222746"/>
          </a:xfrm>
        </p:spPr>
        <p:txBody>
          <a:bodyPr>
            <a:normAutofit fontScale="90000"/>
          </a:bodyPr>
          <a:lstStyle/>
          <a:p>
            <a:pPr algn="ctr">
              <a:lnSpc>
                <a:spcPct val="107000"/>
              </a:lnSpc>
              <a:spcBef>
                <a:spcPts val="1500"/>
              </a:spcBef>
              <a:spcAft>
                <a:spcPts val="750"/>
              </a:spcAft>
            </a:pPr>
            <a:b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br>
            <a:b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br>
            <a:b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br>
            <a:b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br>
            <a:b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br>
            <a:r>
              <a:rPr lang="uk-UA" sz="4900" b="1" kern="100"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rPr>
              <a:t>Сім лідерських рис, які формує здоровий оптимізм</a:t>
            </a:r>
            <a:endParaRPr lang="uk-UA" dirty="0"/>
          </a:p>
        </p:txBody>
      </p:sp>
      <p:sp>
        <p:nvSpPr>
          <p:cNvPr id="3" name="Объект 2">
            <a:extLst>
              <a:ext uri="{FF2B5EF4-FFF2-40B4-BE49-F238E27FC236}">
                <a16:creationId xmlns:a16="http://schemas.microsoft.com/office/drawing/2014/main" id="{3A07FF26-3BBD-610D-803C-E5B56560231F}"/>
              </a:ext>
            </a:extLst>
          </p:cNvPr>
          <p:cNvSpPr>
            <a:spLocks noGrp="1"/>
          </p:cNvSpPr>
          <p:nvPr>
            <p:ph idx="1"/>
          </p:nvPr>
        </p:nvSpPr>
        <p:spPr>
          <a:xfrm>
            <a:off x="329609" y="1637415"/>
            <a:ext cx="8229600" cy="4910469"/>
          </a:xfrm>
        </p:spPr>
        <p:txBody>
          <a:bodyPr>
            <a:normAutofit/>
          </a:bodyPr>
          <a:lstStyle/>
          <a:p>
            <a:r>
              <a:rPr lang="uk-UA" sz="3600" b="1" dirty="0">
                <a:solidFill>
                  <a:srgbClr val="C00000"/>
                </a:solidFill>
                <a:effectLst/>
                <a:latin typeface="Times New Roman" panose="02020603050405020304" pitchFamily="18" charset="0"/>
                <a:ea typeface="Calibri" panose="020F0502020204030204" pitchFamily="34" charset="0"/>
              </a:rPr>
              <a:t>Допитливість та цікавість</a:t>
            </a:r>
            <a:r>
              <a:rPr lang="uk-UA" sz="3600" dirty="0">
                <a:solidFill>
                  <a:srgbClr val="C00000"/>
                </a:solidFill>
                <a:effectLst/>
                <a:latin typeface="Times New Roman" panose="02020603050405020304" pitchFamily="18" charset="0"/>
                <a:ea typeface="Calibri" panose="020F0502020204030204" pitchFamily="34" charset="0"/>
              </a:rPr>
              <a:t>. </a:t>
            </a:r>
          </a:p>
          <a:p>
            <a:r>
              <a:rPr lang="uk-UA" sz="3600" b="1" dirty="0">
                <a:solidFill>
                  <a:srgbClr val="FFC000"/>
                </a:solidFill>
                <a:effectLst/>
                <a:latin typeface="Times New Roman" panose="02020603050405020304" pitchFamily="18" charset="0"/>
                <a:ea typeface="Calibri" panose="020F0502020204030204" pitchFamily="34" charset="0"/>
              </a:rPr>
              <a:t>Психологічна стійкість.</a:t>
            </a:r>
            <a:r>
              <a:rPr lang="uk-UA" sz="3600" dirty="0">
                <a:solidFill>
                  <a:srgbClr val="FFC000"/>
                </a:solidFill>
                <a:effectLst/>
                <a:latin typeface="Times New Roman" panose="02020603050405020304" pitchFamily="18" charset="0"/>
                <a:ea typeface="Calibri" panose="020F0502020204030204" pitchFamily="34" charset="0"/>
              </a:rPr>
              <a:t> </a:t>
            </a:r>
          </a:p>
          <a:p>
            <a:r>
              <a:rPr lang="uk-UA" sz="3600" b="1" dirty="0">
                <a:solidFill>
                  <a:srgbClr val="CCCC00"/>
                </a:solidFill>
                <a:effectLst/>
                <a:latin typeface="Times New Roman" panose="02020603050405020304" pitchFamily="18" charset="0"/>
                <a:ea typeface="Calibri" panose="020F0502020204030204" pitchFamily="34" charset="0"/>
              </a:rPr>
              <a:t>Толерантність до невизначеності</a:t>
            </a:r>
            <a:r>
              <a:rPr lang="uk-UA" sz="3600" dirty="0">
                <a:solidFill>
                  <a:srgbClr val="CCCC00"/>
                </a:solidFill>
                <a:effectLst/>
                <a:latin typeface="Times New Roman" panose="02020603050405020304" pitchFamily="18" charset="0"/>
                <a:ea typeface="Calibri" panose="020F0502020204030204" pitchFamily="34" charset="0"/>
              </a:rPr>
              <a:t>. </a:t>
            </a:r>
          </a:p>
          <a:p>
            <a:r>
              <a:rPr lang="uk-UA" sz="3600" b="1" dirty="0">
                <a:solidFill>
                  <a:srgbClr val="006600"/>
                </a:solidFill>
                <a:effectLst/>
                <a:latin typeface="Times New Roman" panose="02020603050405020304" pitchFamily="18" charset="0"/>
                <a:ea typeface="Calibri" panose="020F0502020204030204" pitchFamily="34" charset="0"/>
              </a:rPr>
              <a:t>Відкритість до зворотного </a:t>
            </a:r>
            <a:r>
              <a:rPr lang="uk-UA" sz="3600" b="1" dirty="0" err="1">
                <a:solidFill>
                  <a:srgbClr val="006600"/>
                </a:solidFill>
                <a:effectLst/>
                <a:latin typeface="Times New Roman" panose="02020603050405020304" pitchFamily="18" charset="0"/>
                <a:ea typeface="Calibri" panose="020F0502020204030204" pitchFamily="34" charset="0"/>
              </a:rPr>
              <a:t>звʼязку</a:t>
            </a:r>
            <a:r>
              <a:rPr lang="uk-UA" sz="3600" dirty="0">
                <a:solidFill>
                  <a:srgbClr val="006600"/>
                </a:solidFill>
                <a:effectLst/>
                <a:latin typeface="Times New Roman" panose="02020603050405020304" pitchFamily="18" charset="0"/>
                <a:ea typeface="Calibri" panose="020F0502020204030204" pitchFamily="34" charset="0"/>
              </a:rPr>
              <a:t>. </a:t>
            </a:r>
          </a:p>
          <a:p>
            <a:r>
              <a:rPr lang="uk-UA" sz="3600" b="1" dirty="0">
                <a:solidFill>
                  <a:srgbClr val="00B0F0"/>
                </a:solidFill>
                <a:effectLst/>
                <a:latin typeface="Times New Roman" panose="02020603050405020304" pitchFamily="18" charset="0"/>
                <a:ea typeface="Calibri" panose="020F0502020204030204" pitchFamily="34" charset="0"/>
              </a:rPr>
              <a:t>Творчий підхід</a:t>
            </a:r>
            <a:r>
              <a:rPr lang="uk-UA" sz="3600" dirty="0">
                <a:solidFill>
                  <a:srgbClr val="00B0F0"/>
                </a:solidFill>
                <a:effectLst/>
                <a:latin typeface="Times New Roman" panose="02020603050405020304" pitchFamily="18" charset="0"/>
                <a:ea typeface="Calibri" panose="020F0502020204030204" pitchFamily="34" charset="0"/>
              </a:rPr>
              <a:t>. </a:t>
            </a:r>
          </a:p>
          <a:p>
            <a:r>
              <a:rPr lang="uk-UA" sz="3600" b="1" dirty="0" err="1">
                <a:solidFill>
                  <a:srgbClr val="0000CC"/>
                </a:solidFill>
                <a:effectLst/>
                <a:latin typeface="Times New Roman" panose="02020603050405020304" pitchFamily="18" charset="0"/>
                <a:ea typeface="Calibri" panose="020F0502020204030204" pitchFamily="34" charset="0"/>
              </a:rPr>
              <a:t>Розвʼязання</a:t>
            </a:r>
            <a:r>
              <a:rPr lang="uk-UA" sz="3600" b="1" dirty="0">
                <a:solidFill>
                  <a:srgbClr val="0000CC"/>
                </a:solidFill>
                <a:effectLst/>
                <a:latin typeface="Times New Roman" panose="02020603050405020304" pitchFamily="18" charset="0"/>
                <a:ea typeface="Calibri" panose="020F0502020204030204" pitchFamily="34" charset="0"/>
              </a:rPr>
              <a:t> проблем</a:t>
            </a:r>
            <a:r>
              <a:rPr lang="uk-UA" sz="3600" dirty="0">
                <a:solidFill>
                  <a:srgbClr val="0000CC"/>
                </a:solidFill>
                <a:effectLst/>
                <a:latin typeface="Times New Roman" panose="02020603050405020304" pitchFamily="18" charset="0"/>
                <a:ea typeface="Calibri" panose="020F0502020204030204" pitchFamily="34" charset="0"/>
              </a:rPr>
              <a:t>. </a:t>
            </a:r>
          </a:p>
          <a:p>
            <a:r>
              <a:rPr lang="uk-UA" sz="3600" b="1" dirty="0">
                <a:solidFill>
                  <a:srgbClr val="7030A0"/>
                </a:solidFill>
                <a:effectLst/>
                <a:latin typeface="Times New Roman" panose="02020603050405020304" pitchFamily="18" charset="0"/>
                <a:ea typeface="Calibri" panose="020F0502020204030204" pitchFamily="34" charset="0"/>
              </a:rPr>
              <a:t>Емпатія</a:t>
            </a:r>
            <a:r>
              <a:rPr lang="uk-UA" sz="3600" dirty="0">
                <a:solidFill>
                  <a:srgbClr val="7030A0"/>
                </a:solidFill>
                <a:effectLst/>
                <a:latin typeface="Times New Roman" panose="02020603050405020304" pitchFamily="18" charset="0"/>
                <a:ea typeface="Calibri" panose="020F0502020204030204" pitchFamily="34" charset="0"/>
              </a:rPr>
              <a:t>. </a:t>
            </a:r>
            <a:endParaRPr lang="uk-UA" sz="3600" dirty="0">
              <a:solidFill>
                <a:srgbClr val="7030A0"/>
              </a:solidFill>
            </a:endParaRPr>
          </a:p>
        </p:txBody>
      </p:sp>
    </p:spTree>
    <p:extLst>
      <p:ext uri="{BB962C8B-B14F-4D97-AF65-F5344CB8AC3E}">
        <p14:creationId xmlns:p14="http://schemas.microsoft.com/office/powerpoint/2010/main" val="140074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38099"/>
            <a:ext cx="8305800" cy="942213"/>
          </a:xfrm>
        </p:spPr>
        <p:txBody>
          <a:bodyPr>
            <a:normAutofit/>
          </a:bodyPr>
          <a:lstStyle/>
          <a:p>
            <a:pPr algn="ctr"/>
            <a:r>
              <a:rPr lang="ru-RU" b="1" dirty="0" err="1">
                <a:solidFill>
                  <a:srgbClr val="006600"/>
                </a:solidFill>
              </a:rPr>
              <a:t>Позитивне</a:t>
            </a:r>
            <a:r>
              <a:rPr lang="ru-RU" b="1" dirty="0">
                <a:solidFill>
                  <a:srgbClr val="006600"/>
                </a:solidFill>
              </a:rPr>
              <a:t> </a:t>
            </a:r>
            <a:r>
              <a:rPr lang="ru-RU" b="1" dirty="0" err="1">
                <a:solidFill>
                  <a:srgbClr val="006600"/>
                </a:solidFill>
              </a:rPr>
              <a:t>мислення</a:t>
            </a:r>
            <a:r>
              <a:rPr lang="ru-RU" b="1" dirty="0">
                <a:solidFill>
                  <a:srgbClr val="006600"/>
                </a:solidFill>
              </a:rPr>
              <a:t> </a:t>
            </a:r>
          </a:p>
        </p:txBody>
      </p:sp>
      <p:sp>
        <p:nvSpPr>
          <p:cNvPr id="3" name="Прямоугольник 2"/>
          <p:cNvSpPr/>
          <p:nvPr/>
        </p:nvSpPr>
        <p:spPr>
          <a:xfrm>
            <a:off x="2422690" y="1675507"/>
            <a:ext cx="6273636" cy="4524315"/>
          </a:xfrm>
          <a:prstGeom prst="rect">
            <a:avLst/>
          </a:prstGeom>
        </p:spPr>
        <p:txBody>
          <a:bodyPr wrap="square">
            <a:spAutoFit/>
          </a:bodyPr>
          <a:lstStyle/>
          <a:p>
            <a:pPr algn="just"/>
            <a:r>
              <a:rPr lang="uk-UA" sz="3200" b="1" dirty="0">
                <a:solidFill>
                  <a:srgbClr val="0000CC"/>
                </a:solidFill>
                <a:latin typeface="Calibri"/>
                <a:ea typeface="+mj-ea"/>
                <a:cs typeface="+mj-cs"/>
              </a:rPr>
              <a:t>      </a:t>
            </a:r>
            <a:r>
              <a:rPr lang="uk-UA" sz="3600" b="1" dirty="0">
                <a:solidFill>
                  <a:srgbClr val="0000CC"/>
                </a:solidFill>
                <a:latin typeface="Calibri"/>
                <a:ea typeface="+mj-ea"/>
                <a:cs typeface="+mj-cs"/>
              </a:rPr>
              <a:t>Тип мислення, при якому людина здатна бачити вирішення життєвих завдань. При такому типі мислення переважають зосередження особистості: на чеснотах, успіхах, життєвих </a:t>
            </a:r>
            <a:r>
              <a:rPr lang="uk-UA" sz="3600" b="1" dirty="0" err="1">
                <a:solidFill>
                  <a:srgbClr val="0000CC"/>
                </a:solidFill>
                <a:latin typeface="Calibri"/>
                <a:ea typeface="+mj-ea"/>
                <a:cs typeface="+mj-cs"/>
              </a:rPr>
              <a:t>уроках</a:t>
            </a:r>
            <a:r>
              <a:rPr lang="uk-UA" sz="3600" b="1" dirty="0">
                <a:solidFill>
                  <a:srgbClr val="0000CC"/>
                </a:solidFill>
                <a:latin typeface="Calibri"/>
                <a:ea typeface="+mj-ea"/>
                <a:cs typeface="+mj-cs"/>
              </a:rPr>
              <a:t>, на можливостях.</a:t>
            </a:r>
            <a:endParaRPr lang="ru-RU" sz="3600" b="1" dirty="0">
              <a:solidFill>
                <a:srgbClr val="0000CC"/>
              </a:solidFill>
            </a:endParaRPr>
          </a:p>
        </p:txBody>
      </p:sp>
      <p:pic>
        <p:nvPicPr>
          <p:cNvPr id="4" name="Picture 5" descr="http://smiles-orlov.narod.ru/images/sun.png"/>
          <p:cNvPicPr>
            <a:picLocks noChangeAspect="1" noChangeArrowheads="1"/>
          </p:cNvPicPr>
          <p:nvPr/>
        </p:nvPicPr>
        <p:blipFill>
          <a:blip r:embed="rId2"/>
          <a:srcRect/>
          <a:stretch>
            <a:fillRect/>
          </a:stretch>
        </p:blipFill>
        <p:spPr bwMode="auto">
          <a:xfrm>
            <a:off x="-108801" y="848336"/>
            <a:ext cx="2828925" cy="2714625"/>
          </a:xfrm>
          <a:prstGeom prst="rect">
            <a:avLst/>
          </a:prstGeom>
          <a:noFill/>
          <a:ln w="9525">
            <a:noFill/>
            <a:miter lim="800000"/>
            <a:headEnd/>
            <a:tailEnd/>
          </a:ln>
        </p:spPr>
      </p:pic>
    </p:spTree>
    <p:extLst>
      <p:ext uri="{BB962C8B-B14F-4D97-AF65-F5344CB8AC3E}">
        <p14:creationId xmlns:p14="http://schemas.microsoft.com/office/powerpoint/2010/main" val="3562944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Заголовок 1"/>
          <p:cNvSpPr>
            <a:spLocks noGrp="1"/>
          </p:cNvSpPr>
          <p:nvPr>
            <p:ph type="title"/>
          </p:nvPr>
        </p:nvSpPr>
        <p:spPr>
          <a:xfrm>
            <a:off x="179388" y="0"/>
            <a:ext cx="8785225" cy="836613"/>
          </a:xfrm>
        </p:spPr>
        <p:txBody>
          <a:bodyPr>
            <a:normAutofit fontScale="90000"/>
          </a:bodyPr>
          <a:lstStyle/>
          <a:p>
            <a:pPr algn="ctr"/>
            <a:br>
              <a:rPr lang="uk-UA" altLang="ru-RU" b="1" dirty="0">
                <a:solidFill>
                  <a:srgbClr val="660066"/>
                </a:solidFill>
                <a:latin typeface="Times New Roman" panose="02020603050405020304" pitchFamily="18" charset="0"/>
                <a:cs typeface="Calibri" panose="020F0502020204030204" pitchFamily="34" charset="0"/>
              </a:rPr>
            </a:br>
            <a:r>
              <a:rPr lang="uk-UA" altLang="ru-RU" b="1" dirty="0">
                <a:solidFill>
                  <a:srgbClr val="C00000"/>
                </a:solidFill>
                <a:latin typeface="Times New Roman" panose="02020603050405020304" pitchFamily="18" charset="0"/>
                <a:cs typeface="Calibri" panose="020F0502020204030204" pitchFamily="34" charset="0"/>
              </a:rPr>
              <a:t> </a:t>
            </a:r>
            <a:br>
              <a:rPr lang="uk-UA" altLang="ru-RU" b="1" dirty="0">
                <a:solidFill>
                  <a:srgbClr val="C00000"/>
                </a:solidFill>
                <a:latin typeface="Times New Roman" panose="02020603050405020304" pitchFamily="18" charset="0"/>
                <a:cs typeface="Calibri" panose="020F0502020204030204" pitchFamily="34" charset="0"/>
              </a:rPr>
            </a:br>
            <a:br>
              <a:rPr lang="uk-UA" altLang="ru-RU" b="1" dirty="0">
                <a:solidFill>
                  <a:srgbClr val="C00000"/>
                </a:solidFill>
                <a:latin typeface="Times New Roman" panose="02020603050405020304" pitchFamily="18" charset="0"/>
                <a:cs typeface="Calibri" panose="020F0502020204030204" pitchFamily="34" charset="0"/>
              </a:rPr>
            </a:br>
            <a:br>
              <a:rPr lang="uk-UA" altLang="ru-RU" b="1" dirty="0">
                <a:solidFill>
                  <a:srgbClr val="C00000"/>
                </a:solidFill>
                <a:latin typeface="Times New Roman" panose="02020603050405020304" pitchFamily="18" charset="0"/>
                <a:cs typeface="Calibri" panose="020F0502020204030204" pitchFamily="34" charset="0"/>
              </a:rPr>
            </a:br>
            <a:br>
              <a:rPr lang="uk-UA" altLang="ru-RU" b="1" dirty="0">
                <a:solidFill>
                  <a:srgbClr val="C00000"/>
                </a:solidFill>
                <a:latin typeface="Times New Roman" panose="02020603050405020304" pitchFamily="18" charset="0"/>
                <a:cs typeface="Calibri" panose="020F0502020204030204" pitchFamily="34" charset="0"/>
              </a:rPr>
            </a:br>
            <a:br>
              <a:rPr lang="uk-UA" altLang="ru-RU" b="1" dirty="0">
                <a:solidFill>
                  <a:srgbClr val="C00000"/>
                </a:solidFill>
                <a:latin typeface="Times New Roman" panose="02020603050405020304" pitchFamily="18" charset="0"/>
                <a:cs typeface="Calibri" panose="020F0502020204030204" pitchFamily="34" charset="0"/>
              </a:rPr>
            </a:br>
            <a:r>
              <a:rPr lang="uk-UA" altLang="ru-RU" b="1" dirty="0">
                <a:solidFill>
                  <a:srgbClr val="0000CC"/>
                </a:solidFill>
                <a:latin typeface="Times New Roman" panose="02020603050405020304" pitchFamily="18" charset="0"/>
                <a:cs typeface="Calibri" panose="020F0502020204030204" pitchFamily="34" charset="0"/>
              </a:rPr>
              <a:t>« Я – ідеальний лідер»</a:t>
            </a:r>
            <a:endParaRPr lang="ru-RU" altLang="ru-RU" dirty="0">
              <a:solidFill>
                <a:srgbClr val="0000CC"/>
              </a:solidFill>
            </a:endParaRPr>
          </a:p>
        </p:txBody>
      </p:sp>
      <p:sp>
        <p:nvSpPr>
          <p:cNvPr id="57347" name="Объект 2"/>
          <p:cNvSpPr>
            <a:spLocks noGrp="1"/>
          </p:cNvSpPr>
          <p:nvPr>
            <p:ph idx="1"/>
          </p:nvPr>
        </p:nvSpPr>
        <p:spPr>
          <a:xfrm>
            <a:off x="179388" y="836613"/>
            <a:ext cx="8785225" cy="5937250"/>
          </a:xfrm>
        </p:spPr>
        <p:txBody>
          <a:bodyPr/>
          <a:lstStyle/>
          <a:p>
            <a:pPr marL="0" indent="0" algn="ctr">
              <a:buFont typeface="Arial" panose="020B0604020202020204" pitchFamily="34" charset="0"/>
              <a:buNone/>
            </a:pPr>
            <a:r>
              <a:rPr lang="uk-UA" altLang="ru-RU" b="1" i="1" dirty="0">
                <a:solidFill>
                  <a:srgbClr val="000000"/>
                </a:solidFill>
                <a:cs typeface="Times New Roman" panose="02020603050405020304" pitchFamily="18" charset="0"/>
              </a:rPr>
              <a:t>	</a:t>
            </a:r>
            <a:r>
              <a:rPr lang="uk-UA" altLang="ru-RU" b="1" dirty="0">
                <a:solidFill>
                  <a:srgbClr val="006600"/>
                </a:solidFill>
                <a:cs typeface="Calibri" panose="020F0502020204030204" pitchFamily="34" charset="0"/>
              </a:rPr>
              <a:t> </a:t>
            </a:r>
            <a:r>
              <a:rPr lang="uk-UA" altLang="ru-RU" b="1" dirty="0">
                <a:solidFill>
                  <a:srgbClr val="800000"/>
                </a:solidFill>
                <a:cs typeface="Calibri" panose="020F0502020204030204" pitchFamily="34" charset="0"/>
              </a:rPr>
              <a:t>Домашнє завдання. </a:t>
            </a:r>
          </a:p>
          <a:p>
            <a:pPr marL="0" indent="0" algn="just">
              <a:buFont typeface="Arial" panose="020B0604020202020204" pitchFamily="34" charset="0"/>
              <a:buNone/>
            </a:pPr>
            <a:r>
              <a:rPr lang="uk-UA" altLang="ru-RU" b="1" dirty="0">
                <a:solidFill>
                  <a:srgbClr val="006600"/>
                </a:solidFill>
                <a:cs typeface="Calibri" panose="020F0502020204030204" pitchFamily="34" charset="0"/>
              </a:rPr>
              <a:t>Прошу учасників записати продовження фрази: </a:t>
            </a:r>
          </a:p>
          <a:p>
            <a:pPr marL="0" indent="0" algn="just">
              <a:buFont typeface="Arial" panose="020B0604020202020204" pitchFamily="34" charset="0"/>
              <a:buNone/>
            </a:pPr>
            <a:r>
              <a:rPr lang="uk-UA" altLang="ru-RU" sz="3600" b="1" dirty="0">
                <a:solidFill>
                  <a:srgbClr val="FF0000"/>
                </a:solidFill>
                <a:cs typeface="Calibri" panose="020F0502020204030204" pitchFamily="34" charset="0"/>
              </a:rPr>
              <a:t>«Я вважаю себе ідеальним лідером тому, що …». </a:t>
            </a:r>
            <a:endParaRPr lang="ru-RU" altLang="ru-RU" sz="3600" b="1" dirty="0">
              <a:solidFill>
                <a:srgbClr val="FF0000"/>
              </a:solidFill>
            </a:endParaRPr>
          </a:p>
        </p:txBody>
      </p:sp>
      <p:pic>
        <p:nvPicPr>
          <p:cNvPr id="573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8963" y="4564063"/>
            <a:ext cx="32956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513" y="2538007"/>
            <a:ext cx="28098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8" y="4564063"/>
            <a:ext cx="32861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0819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892E99B-A08D-E61F-B606-A3C74A243EFF}"/>
              </a:ext>
            </a:extLst>
          </p:cNvPr>
          <p:cNvSpPr txBox="1"/>
          <p:nvPr/>
        </p:nvSpPr>
        <p:spPr>
          <a:xfrm>
            <a:off x="207390" y="487153"/>
            <a:ext cx="8663233" cy="6370847"/>
          </a:xfrm>
          <a:prstGeom prst="rect">
            <a:avLst/>
          </a:prstGeom>
          <a:noFill/>
        </p:spPr>
        <p:txBody>
          <a:bodyPr wrap="square">
            <a:spAutoFit/>
          </a:bodyPr>
          <a:lstStyle/>
          <a:p>
            <a:pPr algn="ctr">
              <a:lnSpc>
                <a:spcPct val="107000"/>
              </a:lnSpc>
              <a:spcAft>
                <a:spcPts val="750"/>
              </a:spcAft>
              <a:buNone/>
            </a:pPr>
            <a:r>
              <a:rPr lang="ru-RU" sz="3200" b="1" dirty="0">
                <a:solidFill>
                  <a:srgbClr val="0000CC"/>
                </a:solidFill>
                <a:latin typeface="+mj-lt"/>
              </a:rPr>
              <a:t>Одним з </a:t>
            </a:r>
            <a:r>
              <a:rPr lang="uk-UA" sz="3200" b="1" noProof="0" dirty="0">
                <a:solidFill>
                  <a:srgbClr val="0000CC"/>
                </a:solidFill>
                <a:latin typeface="+mj-lt"/>
              </a:rPr>
              <a:t>ключових елементів успішного лідерства</a:t>
            </a:r>
            <a:r>
              <a:rPr lang="ru-RU" sz="3200" b="1" dirty="0">
                <a:solidFill>
                  <a:srgbClr val="0000CC"/>
                </a:solidFill>
                <a:latin typeface="+mj-lt"/>
              </a:rPr>
              <a:t> є </a:t>
            </a:r>
            <a:r>
              <a:rPr lang="uk-UA" sz="3200" b="1" noProof="0" dirty="0">
                <a:solidFill>
                  <a:srgbClr val="0000CC"/>
                </a:solidFill>
                <a:latin typeface="+mj-lt"/>
              </a:rPr>
              <a:t>розвиток</a:t>
            </a:r>
            <a:r>
              <a:rPr lang="ru-RU" sz="3200" b="1" dirty="0">
                <a:solidFill>
                  <a:srgbClr val="0000CC"/>
                </a:solidFill>
                <a:latin typeface="+mj-lt"/>
              </a:rPr>
              <a:t> позитивного </a:t>
            </a:r>
            <a:r>
              <a:rPr lang="uk-UA" sz="3200" b="1" noProof="0" dirty="0">
                <a:solidFill>
                  <a:srgbClr val="0000CC"/>
                </a:solidFill>
                <a:latin typeface="+mj-lt"/>
              </a:rPr>
              <a:t>мислення</a:t>
            </a:r>
            <a:r>
              <a:rPr lang="ru-RU" sz="3200" b="1" dirty="0">
                <a:solidFill>
                  <a:srgbClr val="0000CC"/>
                </a:solidFill>
                <a:latin typeface="+mj-lt"/>
              </a:rPr>
              <a:t>. </a:t>
            </a:r>
            <a:r>
              <a:rPr lang="uk-UA" sz="3200" b="1" kern="0" dirty="0">
                <a:solidFill>
                  <a:srgbClr val="800000"/>
                </a:solidFill>
                <a:effectLst/>
                <a:latin typeface="+mj-lt"/>
                <a:ea typeface="Times New Roman" panose="02020603050405020304" pitchFamily="18" charset="0"/>
                <a:cs typeface="Times New Roman" panose="02020603050405020304" pitchFamily="18" charset="0"/>
              </a:rPr>
              <a:t>Позитивне мислення допомагає бачити проблеми як виклики для самовдосконалення, а не перешкоди на шляху до успіху. Важливо бути впевненим у своїх здібностях та вміннях знаходити рішення навіть у складних ситуаціях. </a:t>
            </a:r>
          </a:p>
          <a:p>
            <a:pPr algn="ctr">
              <a:lnSpc>
                <a:spcPct val="107000"/>
              </a:lnSpc>
              <a:spcAft>
                <a:spcPts val="750"/>
              </a:spcAft>
              <a:buNone/>
            </a:pPr>
            <a:r>
              <a:rPr lang="uk-UA" sz="3200" b="1" kern="0" dirty="0">
                <a:solidFill>
                  <a:srgbClr val="006600"/>
                </a:solidFill>
                <a:effectLst/>
                <a:latin typeface="+mj-lt"/>
                <a:ea typeface="Times New Roman" panose="02020603050405020304" pitchFamily="18" charset="0"/>
                <a:cs typeface="Times New Roman" panose="02020603050405020304" pitchFamily="18" charset="0"/>
              </a:rPr>
              <a:t>Лідер, який має позитивне мислення, здатний мотивувати свій колектив і відштовхуватися від позитивних цілей та результатів.</a:t>
            </a:r>
            <a:endParaRPr lang="uk-UA" sz="3200" b="1" kern="100" dirty="0">
              <a:solidFill>
                <a:srgbClr val="006600"/>
              </a:solidFill>
              <a:effectLst/>
              <a:latin typeface="+mj-lt"/>
              <a:ea typeface="Calibri" panose="020F0502020204030204" pitchFamily="34" charset="0"/>
              <a:cs typeface="Times New Roman" panose="02020603050405020304" pitchFamily="18" charset="0"/>
            </a:endParaRPr>
          </a:p>
          <a:p>
            <a:endParaRPr lang="uk-UA" dirty="0"/>
          </a:p>
        </p:txBody>
      </p:sp>
    </p:spTree>
    <p:extLst>
      <p:ext uri="{BB962C8B-B14F-4D97-AF65-F5344CB8AC3E}">
        <p14:creationId xmlns:p14="http://schemas.microsoft.com/office/powerpoint/2010/main" val="3841021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25" y="154443"/>
            <a:ext cx="8601075" cy="643000"/>
          </a:xfrm>
        </p:spPr>
        <p:txBody>
          <a:bodyPr>
            <a:normAutofit fontScale="90000"/>
          </a:bodyPr>
          <a:lstStyle/>
          <a:p>
            <a:pPr algn="ctr"/>
            <a:r>
              <a:rPr lang="uk-UA" sz="4000" b="1" dirty="0">
                <a:solidFill>
                  <a:srgbClr val="0000CC"/>
                </a:solidFill>
              </a:rPr>
              <a:t>Сила позитивного мислення</a:t>
            </a:r>
          </a:p>
        </p:txBody>
      </p:sp>
      <p:sp>
        <p:nvSpPr>
          <p:cNvPr id="3" name="Прямоугольник 2"/>
          <p:cNvSpPr/>
          <p:nvPr/>
        </p:nvSpPr>
        <p:spPr>
          <a:xfrm>
            <a:off x="340242" y="919018"/>
            <a:ext cx="8622782" cy="2509982"/>
          </a:xfrm>
          <a:prstGeom prst="rect">
            <a:avLst/>
          </a:prstGeom>
        </p:spPr>
        <p:txBody>
          <a:bodyPr wrap="square">
            <a:spAutoFit/>
          </a:bodyPr>
          <a:lstStyle/>
          <a:p>
            <a:pPr lvl="0" algn="just">
              <a:lnSpc>
                <a:spcPct val="115000"/>
              </a:lnSpc>
              <a:spcBef>
                <a:spcPts val="600"/>
              </a:spcBef>
              <a:spcAft>
                <a:spcPts val="600"/>
              </a:spcAft>
            </a:pPr>
            <a:r>
              <a:rPr lang="uk-UA" sz="2400" b="1" dirty="0">
                <a:solidFill>
                  <a:srgbClr val="800000"/>
                </a:solidFill>
                <a:latin typeface="Times New Roman" panose="02020603050405020304" pitchFamily="18" charset="0"/>
                <a:ea typeface="Times New Roman" panose="02020603050405020304" pitchFamily="18" charset="0"/>
              </a:rPr>
              <a:t>       </a:t>
            </a:r>
            <a:r>
              <a:rPr lang="uk-UA" sz="2600" b="1" dirty="0">
                <a:solidFill>
                  <a:srgbClr val="800000"/>
                </a:solidFill>
                <a:latin typeface="Times New Roman" panose="02020603050405020304" pitchFamily="18" charset="0"/>
                <a:ea typeface="Times New Roman" panose="02020603050405020304" pitchFamily="18" charset="0"/>
              </a:rPr>
              <a:t>«Позитивний» </a:t>
            </a:r>
            <a:r>
              <a:rPr lang="uk-UA" sz="2600" b="1" dirty="0">
                <a:solidFill>
                  <a:srgbClr val="006600"/>
                </a:solidFill>
                <a:latin typeface="Times New Roman" panose="02020603050405020304" pitchFamily="18" charset="0"/>
                <a:ea typeface="Times New Roman" panose="02020603050405020304" pitchFamily="18" charset="0"/>
              </a:rPr>
              <a:t>- стверджувальний, вигідний, надійний, суттєвий, активний, цілком упевнений в собі.     </a:t>
            </a:r>
          </a:p>
          <a:p>
            <a:pPr lvl="0" algn="just">
              <a:lnSpc>
                <a:spcPct val="115000"/>
              </a:lnSpc>
              <a:spcBef>
                <a:spcPts val="600"/>
              </a:spcBef>
              <a:spcAft>
                <a:spcPts val="600"/>
              </a:spcAft>
            </a:pPr>
            <a:r>
              <a:rPr lang="uk-UA" sz="2600" b="1" dirty="0">
                <a:solidFill>
                  <a:srgbClr val="006600"/>
                </a:solidFill>
                <a:latin typeface="Times New Roman" panose="02020603050405020304" pitchFamily="18" charset="0"/>
                <a:ea typeface="Times New Roman" panose="02020603050405020304" pitchFamily="18" charset="0"/>
              </a:rPr>
              <a:t>      </a:t>
            </a:r>
            <a:r>
              <a:rPr lang="ru-RU" sz="2600" b="1" dirty="0" err="1">
                <a:solidFill>
                  <a:srgbClr val="800000"/>
                </a:solidFill>
                <a:latin typeface="Times New Roman" panose="02020603050405020304" pitchFamily="18" charset="0"/>
                <a:ea typeface="Times New Roman" panose="02020603050405020304" pitchFamily="18" charset="0"/>
              </a:rPr>
              <a:t>Позитивне</a:t>
            </a:r>
            <a:r>
              <a:rPr lang="ru-RU" sz="2600" b="1" dirty="0">
                <a:solidFill>
                  <a:srgbClr val="800000"/>
                </a:solidFill>
                <a:latin typeface="Times New Roman" panose="02020603050405020304" pitchFamily="18" charset="0"/>
                <a:ea typeface="Times New Roman" panose="02020603050405020304" pitchFamily="18" charset="0"/>
              </a:rPr>
              <a:t> </a:t>
            </a:r>
            <a:r>
              <a:rPr lang="ru-RU" sz="2600" b="1" dirty="0" err="1">
                <a:solidFill>
                  <a:srgbClr val="800000"/>
                </a:solidFill>
                <a:latin typeface="Times New Roman" panose="02020603050405020304" pitchFamily="18" charset="0"/>
                <a:ea typeface="Times New Roman" panose="02020603050405020304" pitchFamily="18" charset="0"/>
              </a:rPr>
              <a:t>мислення</a:t>
            </a:r>
            <a:r>
              <a:rPr lang="ru-RU" sz="2600" b="1" dirty="0">
                <a:solidFill>
                  <a:srgbClr val="800000"/>
                </a:solidFill>
                <a:latin typeface="Times New Roman" panose="02020603050405020304" pitchFamily="18" charset="0"/>
                <a:ea typeface="Times New Roman" panose="02020603050405020304" pitchFamily="18" charset="0"/>
              </a:rPr>
              <a:t> </a:t>
            </a:r>
            <a:r>
              <a:rPr lang="ru-RU" sz="2600" b="1" dirty="0" err="1">
                <a:solidFill>
                  <a:srgbClr val="0000CC"/>
                </a:solidFill>
                <a:latin typeface="Times New Roman" panose="02020603050405020304" pitchFamily="18" charset="0"/>
                <a:ea typeface="Times New Roman" panose="02020603050405020304" pitchFamily="18" charset="0"/>
              </a:rPr>
              <a:t>означає</a:t>
            </a:r>
            <a:r>
              <a:rPr lang="ru-RU" sz="2600" b="1" dirty="0">
                <a:solidFill>
                  <a:srgbClr val="0000CC"/>
                </a:solidFill>
                <a:latin typeface="Times New Roman" panose="02020603050405020304" pitchFamily="18" charset="0"/>
                <a:ea typeface="Times New Roman" panose="02020603050405020304" pitchFamily="18" charset="0"/>
              </a:rPr>
              <a:t> </a:t>
            </a:r>
            <a:r>
              <a:rPr lang="ru-RU" sz="2600" b="1" dirty="0" err="1">
                <a:solidFill>
                  <a:srgbClr val="0000CC"/>
                </a:solidFill>
                <a:latin typeface="Times New Roman" panose="02020603050405020304" pitchFamily="18" charset="0"/>
                <a:ea typeface="Times New Roman" panose="02020603050405020304" pitchFamily="18" charset="0"/>
              </a:rPr>
              <a:t>намагання</a:t>
            </a:r>
            <a:r>
              <a:rPr lang="ru-RU" sz="2600" b="1" dirty="0">
                <a:solidFill>
                  <a:srgbClr val="0000CC"/>
                </a:solidFill>
                <a:latin typeface="Times New Roman" panose="02020603050405020304" pitchFamily="18" charset="0"/>
                <a:ea typeface="Times New Roman" panose="02020603050405020304" pitchFamily="18" charset="0"/>
              </a:rPr>
              <a:t> </a:t>
            </a:r>
            <a:r>
              <a:rPr lang="ru-RU" sz="2600" b="1" dirty="0" err="1">
                <a:solidFill>
                  <a:srgbClr val="0000CC"/>
                </a:solidFill>
                <a:latin typeface="Times New Roman" panose="02020603050405020304" pitchFamily="18" charset="0"/>
                <a:ea typeface="Times New Roman" panose="02020603050405020304" pitchFamily="18" charset="0"/>
              </a:rPr>
              <a:t>бачити</a:t>
            </a:r>
            <a:r>
              <a:rPr lang="ru-RU" sz="2600" b="1" dirty="0">
                <a:solidFill>
                  <a:srgbClr val="0000CC"/>
                </a:solidFill>
                <a:latin typeface="Times New Roman" panose="02020603050405020304" pitchFamily="18" charset="0"/>
                <a:ea typeface="Times New Roman" panose="02020603050405020304" pitchFamily="18" charset="0"/>
              </a:rPr>
              <a:t> </a:t>
            </a:r>
            <a:r>
              <a:rPr lang="ru-RU" sz="2600" b="1" dirty="0" err="1">
                <a:solidFill>
                  <a:srgbClr val="0000CC"/>
                </a:solidFill>
                <a:latin typeface="Times New Roman" panose="02020603050405020304" pitchFamily="18" charset="0"/>
                <a:ea typeface="Times New Roman" panose="02020603050405020304" pitchFamily="18" charset="0"/>
              </a:rPr>
              <a:t>найкраще</a:t>
            </a:r>
            <a:r>
              <a:rPr lang="ru-RU" sz="2600" b="1" dirty="0">
                <a:solidFill>
                  <a:srgbClr val="0000CC"/>
                </a:solidFill>
                <a:latin typeface="Times New Roman" panose="02020603050405020304" pitchFamily="18" charset="0"/>
                <a:ea typeface="Times New Roman" panose="02020603050405020304" pitchFamily="18" charset="0"/>
              </a:rPr>
              <a:t> в </a:t>
            </a:r>
            <a:r>
              <a:rPr lang="ru-RU" sz="2600" b="1" dirty="0" err="1">
                <a:solidFill>
                  <a:srgbClr val="0000CC"/>
                </a:solidFill>
                <a:latin typeface="Times New Roman" panose="02020603050405020304" pitchFamily="18" charset="0"/>
                <a:ea typeface="Times New Roman" panose="02020603050405020304" pitchFamily="18" charset="0"/>
              </a:rPr>
              <a:t>інших</a:t>
            </a:r>
            <a:r>
              <a:rPr lang="ru-RU" sz="2600" b="1" dirty="0">
                <a:solidFill>
                  <a:srgbClr val="0000CC"/>
                </a:solidFill>
                <a:latin typeface="Times New Roman" panose="02020603050405020304" pitchFamily="18" charset="0"/>
                <a:ea typeface="Times New Roman" panose="02020603050405020304" pitchFamily="18" charset="0"/>
              </a:rPr>
              <a:t> людях, а також </a:t>
            </a:r>
            <a:r>
              <a:rPr lang="ru-RU" sz="2600" b="1" dirty="0" err="1">
                <a:solidFill>
                  <a:srgbClr val="0000CC"/>
                </a:solidFill>
                <a:latin typeface="Times New Roman" panose="02020603050405020304" pitchFamily="18" charset="0"/>
                <a:ea typeface="Times New Roman" panose="02020603050405020304" pitchFamily="18" charset="0"/>
              </a:rPr>
              <a:t>сприйняття</a:t>
            </a:r>
            <a:r>
              <a:rPr lang="ru-RU" sz="2600" b="1" dirty="0">
                <a:solidFill>
                  <a:srgbClr val="0000CC"/>
                </a:solidFill>
                <a:latin typeface="Times New Roman" panose="02020603050405020304" pitchFamily="18" charset="0"/>
                <a:ea typeface="Times New Roman" panose="02020603050405020304" pitchFamily="18" charset="0"/>
              </a:rPr>
              <a:t> себе і </a:t>
            </a:r>
            <a:r>
              <a:rPr lang="ru-RU" sz="2600" b="1" dirty="0" err="1">
                <a:solidFill>
                  <a:srgbClr val="0000CC"/>
                </a:solidFill>
                <a:latin typeface="Times New Roman" panose="02020603050405020304" pitchFamily="18" charset="0"/>
                <a:ea typeface="Times New Roman" panose="02020603050405020304" pitchFamily="18" charset="0"/>
              </a:rPr>
              <a:t>своїх</a:t>
            </a:r>
            <a:r>
              <a:rPr lang="ru-RU" sz="2600" b="1" dirty="0">
                <a:solidFill>
                  <a:srgbClr val="0000CC"/>
                </a:solidFill>
                <a:latin typeface="Times New Roman" panose="02020603050405020304" pitchFamily="18" charset="0"/>
                <a:ea typeface="Times New Roman" panose="02020603050405020304" pitchFamily="18" charset="0"/>
              </a:rPr>
              <a:t> </a:t>
            </a:r>
            <a:r>
              <a:rPr lang="ru-RU" sz="2600" b="1" dirty="0" err="1">
                <a:solidFill>
                  <a:srgbClr val="0000CC"/>
                </a:solidFill>
                <a:latin typeface="Times New Roman" panose="02020603050405020304" pitchFamily="18" charset="0"/>
                <a:ea typeface="Times New Roman" panose="02020603050405020304" pitchFamily="18" charset="0"/>
              </a:rPr>
              <a:t>здібностей</a:t>
            </a:r>
            <a:r>
              <a:rPr lang="ru-RU" sz="2600" b="1" dirty="0">
                <a:solidFill>
                  <a:srgbClr val="0000CC"/>
                </a:solidFill>
                <a:latin typeface="Times New Roman" panose="02020603050405020304" pitchFamily="18" charset="0"/>
                <a:ea typeface="Times New Roman" panose="02020603050405020304" pitchFamily="18" charset="0"/>
              </a:rPr>
              <a:t> у позитивному </a:t>
            </a:r>
            <a:r>
              <a:rPr lang="ru-RU" sz="2600" b="1" dirty="0" err="1">
                <a:solidFill>
                  <a:srgbClr val="0000CC"/>
                </a:solidFill>
                <a:latin typeface="Times New Roman" panose="02020603050405020304" pitchFamily="18" charset="0"/>
                <a:ea typeface="Times New Roman" panose="02020603050405020304" pitchFamily="18" charset="0"/>
              </a:rPr>
              <a:t>світлі</a:t>
            </a:r>
            <a:r>
              <a:rPr lang="ru-RU" sz="2600" b="1" dirty="0">
                <a:solidFill>
                  <a:srgbClr val="0000CC"/>
                </a:solidFill>
                <a:latin typeface="Times New Roman" panose="02020603050405020304" pitchFamily="18" charset="0"/>
                <a:ea typeface="Times New Roman" panose="02020603050405020304" pitchFamily="18" charset="0"/>
              </a:rPr>
              <a:t>.</a:t>
            </a:r>
          </a:p>
        </p:txBody>
      </p:sp>
      <p:sp>
        <p:nvSpPr>
          <p:cNvPr id="4" name="Прямоугольник 3"/>
          <p:cNvSpPr/>
          <p:nvPr/>
        </p:nvSpPr>
        <p:spPr>
          <a:xfrm>
            <a:off x="340242" y="3459298"/>
            <a:ext cx="8501063" cy="3276346"/>
          </a:xfrm>
          <a:prstGeom prst="rect">
            <a:avLst/>
          </a:prstGeom>
        </p:spPr>
        <p:txBody>
          <a:bodyPr wrap="square">
            <a:spAutoFit/>
          </a:bodyPr>
          <a:lstStyle/>
          <a:p>
            <a:pPr lvl="0" algn="just">
              <a:lnSpc>
                <a:spcPct val="115000"/>
              </a:lnSpc>
              <a:spcBef>
                <a:spcPts val="600"/>
              </a:spcBef>
              <a:spcAft>
                <a:spcPts val="600"/>
              </a:spcAft>
            </a:pPr>
            <a:r>
              <a:rPr lang="uk-UA" sz="2600" b="1" i="1" dirty="0">
                <a:solidFill>
                  <a:srgbClr val="660066"/>
                </a:solidFill>
                <a:latin typeface="Times New Roman" panose="02020603050405020304" pitchFamily="18" charset="0"/>
                <a:ea typeface="Times New Roman" panose="02020603050405020304" pitchFamily="18" charset="0"/>
              </a:rPr>
              <a:t>"Позитивне мислення - це не просто почуття, яке виникає тоді, коли в житті відбувається щось хороше, - в такі моменти легко відчувати себе оптимістом. Воно пов’язане зі здатністю підтримувати в собі надію і зацікавленість, що б не сталося": -</a:t>
            </a:r>
            <a:r>
              <a:rPr lang="uk-UA" sz="2600" b="1" dirty="0">
                <a:solidFill>
                  <a:srgbClr val="660066"/>
                </a:solidFill>
                <a:latin typeface="Times New Roman" panose="02020603050405020304" pitchFamily="18" charset="0"/>
                <a:ea typeface="Times New Roman" panose="02020603050405020304" pitchFamily="18" charset="0"/>
              </a:rPr>
              <a:t> </a:t>
            </a:r>
            <a:r>
              <a:rPr lang="uk-UA" sz="2600" b="1" dirty="0" err="1">
                <a:solidFill>
                  <a:srgbClr val="660066"/>
                </a:solidFill>
                <a:latin typeface="Times New Roman" panose="02020603050405020304" pitchFamily="18" charset="0"/>
                <a:ea typeface="Times New Roman" panose="02020603050405020304" pitchFamily="18" charset="0"/>
              </a:rPr>
              <a:t>Сью</a:t>
            </a:r>
            <a:r>
              <a:rPr lang="uk-UA" sz="2600" b="1" dirty="0">
                <a:solidFill>
                  <a:srgbClr val="660066"/>
                </a:solidFill>
                <a:latin typeface="Times New Roman" panose="02020603050405020304" pitchFamily="18" charset="0"/>
                <a:ea typeface="Times New Roman" panose="02020603050405020304" pitchFamily="18" charset="0"/>
              </a:rPr>
              <a:t> </a:t>
            </a:r>
            <a:r>
              <a:rPr lang="uk-UA" sz="2600" b="1" dirty="0" err="1">
                <a:solidFill>
                  <a:srgbClr val="660066"/>
                </a:solidFill>
                <a:latin typeface="Times New Roman" panose="02020603050405020304" pitchFamily="18" charset="0"/>
                <a:ea typeface="Times New Roman" panose="02020603050405020304" pitchFamily="18" charset="0"/>
              </a:rPr>
              <a:t>Хедфілд</a:t>
            </a:r>
            <a:r>
              <a:rPr lang="uk-UA" sz="2600" b="1" dirty="0">
                <a:solidFill>
                  <a:srgbClr val="660066"/>
                </a:solidFill>
                <a:latin typeface="Times New Roman" panose="02020603050405020304" pitchFamily="18" charset="0"/>
                <a:ea typeface="Times New Roman" panose="02020603050405020304" pitchFamily="18" charset="0"/>
              </a:rPr>
              <a:t>, британська письменниця, консультантка з особистого зростання.</a:t>
            </a:r>
            <a:endParaRPr lang="ru-RU" sz="2600" b="1" dirty="0">
              <a:solidFill>
                <a:srgbClr val="660066"/>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12994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2C0DC6-35EB-3DA5-7C6C-7D65D4379BBE}"/>
              </a:ext>
            </a:extLst>
          </p:cNvPr>
          <p:cNvSpPr>
            <a:spLocks noGrp="1"/>
          </p:cNvSpPr>
          <p:nvPr>
            <p:ph type="title"/>
          </p:nvPr>
        </p:nvSpPr>
        <p:spPr>
          <a:xfrm>
            <a:off x="457200" y="187175"/>
            <a:ext cx="8229600" cy="692450"/>
          </a:xfrm>
        </p:spPr>
        <p:txBody>
          <a:bodyPr>
            <a:normAutofit fontScale="90000"/>
          </a:bodyPr>
          <a:lstStyle/>
          <a:p>
            <a:pPr algn="ctr"/>
            <a:r>
              <a:rPr kumimoji="0" lang="uk-UA" sz="4500" b="1" i="0" u="none" strike="noStrike" kern="1200" cap="none" spc="0" normalizeH="0" baseline="0" noProof="0" dirty="0">
                <a:ln>
                  <a:noFill/>
                </a:ln>
                <a:solidFill>
                  <a:srgbClr val="0000CC"/>
                </a:solidFill>
                <a:effectLst/>
                <a:uLnTx/>
                <a:uFillTx/>
                <a:latin typeface="Calibri"/>
                <a:ea typeface="+mj-ea"/>
                <a:cs typeface="+mj-cs"/>
              </a:rPr>
              <a:t>Переваги позитивного мислення</a:t>
            </a:r>
            <a:endParaRPr lang="uk-UA" dirty="0"/>
          </a:p>
        </p:txBody>
      </p:sp>
      <p:sp>
        <p:nvSpPr>
          <p:cNvPr id="3" name="Объект 2">
            <a:extLst>
              <a:ext uri="{FF2B5EF4-FFF2-40B4-BE49-F238E27FC236}">
                <a16:creationId xmlns:a16="http://schemas.microsoft.com/office/drawing/2014/main" id="{3FFA82C5-ED67-2654-6515-CABE58129C51}"/>
              </a:ext>
            </a:extLst>
          </p:cNvPr>
          <p:cNvSpPr>
            <a:spLocks noGrp="1"/>
          </p:cNvSpPr>
          <p:nvPr>
            <p:ph idx="1"/>
          </p:nvPr>
        </p:nvSpPr>
        <p:spPr>
          <a:xfrm>
            <a:off x="457200" y="1169581"/>
            <a:ext cx="8229600" cy="5501243"/>
          </a:xfrm>
        </p:spPr>
        <p:txBody>
          <a:bodyPr>
            <a:normAutofit fontScale="92500" lnSpcReduction="20000"/>
          </a:bodyPr>
          <a:lstStyle/>
          <a:p>
            <a:pPr algn="just"/>
            <a:r>
              <a:rPr lang="uk-UA" sz="3200" b="1" dirty="0">
                <a:solidFill>
                  <a:srgbClr val="006600"/>
                </a:solidFill>
                <a:effectLst/>
                <a:latin typeface="Times New Roman" panose="02020603050405020304" pitchFamily="18" charset="0"/>
                <a:ea typeface="Calibri" panose="020F0502020204030204" pitchFamily="34" charset="0"/>
              </a:rPr>
              <a:t>Академічні дослідження свідчать, що позитивне мислення підвищує рівень продуктивності на 31%. А позитивне мислення лідера впливає на працездатність працівників, отже, покращує якість роботи</a:t>
            </a:r>
            <a:r>
              <a:rPr lang="uk-UA" sz="3000" b="1" dirty="0">
                <a:solidFill>
                  <a:srgbClr val="006600"/>
                </a:solidFill>
                <a:effectLst/>
                <a:latin typeface="Times New Roman" panose="02020603050405020304" pitchFamily="18" charset="0"/>
                <a:ea typeface="Calibri" panose="020F0502020204030204" pitchFamily="34" charset="0"/>
              </a:rPr>
              <a:t>.</a:t>
            </a:r>
          </a:p>
          <a:p>
            <a:pPr marL="0" indent="0" algn="just">
              <a:buNone/>
            </a:pPr>
            <a:endParaRPr lang="uk-UA" sz="2800" b="1" dirty="0">
              <a:solidFill>
                <a:srgbClr val="006600"/>
              </a:solidFill>
              <a:effectLst/>
              <a:latin typeface="Times New Roman" panose="02020603050405020304" pitchFamily="18" charset="0"/>
              <a:ea typeface="Calibri" panose="020F0502020204030204" pitchFamily="34" charset="0"/>
            </a:endParaRPr>
          </a:p>
          <a:p>
            <a:pPr algn="just"/>
            <a:r>
              <a:rPr lang="uk-UA" sz="3200" b="1" dirty="0">
                <a:solidFill>
                  <a:srgbClr val="800000"/>
                </a:solidFill>
                <a:effectLst/>
                <a:latin typeface="Times New Roman" panose="02020603050405020304" pitchFamily="18" charset="0"/>
                <a:ea typeface="Calibri" panose="020F0502020204030204" pitchFamily="34" charset="0"/>
              </a:rPr>
              <a:t>Зріла форма оптимізму визначається мудрістю ставлення до життєвих випробувань. Замість переконання себе та оточення у тому, що все буде добре, зрілий лідер визнає – все може бути по-різному: добре чи погано, погано чи ще гірше. Але ми, як команда, з цим впораємося.</a:t>
            </a:r>
          </a:p>
          <a:p>
            <a:endParaRPr lang="uk-UA" dirty="0"/>
          </a:p>
        </p:txBody>
      </p:sp>
    </p:spTree>
    <p:extLst>
      <p:ext uri="{BB962C8B-B14F-4D97-AF65-F5344CB8AC3E}">
        <p14:creationId xmlns:p14="http://schemas.microsoft.com/office/powerpoint/2010/main" val="953010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6DBC12-D29D-15C6-88B7-60FE9FC9179C}"/>
              </a:ext>
            </a:extLst>
          </p:cNvPr>
          <p:cNvSpPr>
            <a:spLocks noGrp="1"/>
          </p:cNvSpPr>
          <p:nvPr>
            <p:ph type="title"/>
          </p:nvPr>
        </p:nvSpPr>
        <p:spPr>
          <a:xfrm>
            <a:off x="-106326" y="131975"/>
            <a:ext cx="9250326" cy="622937"/>
          </a:xfrm>
        </p:spPr>
        <p:txBody>
          <a:bodyPr>
            <a:normAutofit fontScale="90000"/>
          </a:bodyPr>
          <a:lstStyle/>
          <a:p>
            <a:pPr algn="ctr"/>
            <a:br>
              <a:rPr kumimoji="0" lang="uk-UA" sz="4900" b="1" i="0" u="none" strike="noStrike" kern="1200" cap="none" spc="0" normalizeH="0" baseline="0" noProof="0" dirty="0">
                <a:ln>
                  <a:noFill/>
                </a:ln>
                <a:solidFill>
                  <a:srgbClr val="0000CC"/>
                </a:solidFill>
                <a:effectLst/>
                <a:uLnTx/>
                <a:uFillTx/>
                <a:latin typeface="Calibri"/>
                <a:ea typeface="+mj-ea"/>
                <a:cs typeface="+mj-cs"/>
              </a:rPr>
            </a:br>
            <a:br>
              <a:rPr kumimoji="0" lang="uk-UA" sz="4900" b="1" i="0" u="none" strike="noStrike" kern="1200" cap="none" spc="0" normalizeH="0" baseline="0" noProof="0" dirty="0">
                <a:ln>
                  <a:noFill/>
                </a:ln>
                <a:solidFill>
                  <a:srgbClr val="0000CC"/>
                </a:solidFill>
                <a:effectLst/>
                <a:uLnTx/>
                <a:uFillTx/>
                <a:latin typeface="Calibri"/>
                <a:ea typeface="+mj-ea"/>
                <a:cs typeface="+mj-cs"/>
              </a:rPr>
            </a:br>
            <a:r>
              <a:rPr kumimoji="0" lang="uk-UA" sz="4200" b="1" i="0" u="none" strike="noStrike" kern="1200" cap="none" spc="0" normalizeH="0" baseline="0" noProof="0" dirty="0">
                <a:ln>
                  <a:noFill/>
                </a:ln>
                <a:solidFill>
                  <a:srgbClr val="0000CC"/>
                </a:solidFill>
                <a:effectLst/>
                <a:uLnTx/>
                <a:uFillTx/>
                <a:latin typeface="Calibri"/>
                <a:ea typeface="+mj-ea"/>
                <a:cs typeface="+mj-cs"/>
              </a:rPr>
              <a:t>Потенційні пастки позитивного мислення </a:t>
            </a:r>
            <a:endParaRPr lang="uk-UA" sz="4200" dirty="0"/>
          </a:p>
        </p:txBody>
      </p:sp>
      <p:sp>
        <p:nvSpPr>
          <p:cNvPr id="3" name="Объект 2">
            <a:extLst>
              <a:ext uri="{FF2B5EF4-FFF2-40B4-BE49-F238E27FC236}">
                <a16:creationId xmlns:a16="http://schemas.microsoft.com/office/drawing/2014/main" id="{F97881D2-78E4-7F70-C190-4DF00B7EE1DB}"/>
              </a:ext>
            </a:extLst>
          </p:cNvPr>
          <p:cNvSpPr>
            <a:spLocks noGrp="1"/>
          </p:cNvSpPr>
          <p:nvPr>
            <p:ph idx="1"/>
          </p:nvPr>
        </p:nvSpPr>
        <p:spPr>
          <a:xfrm>
            <a:off x="0" y="839972"/>
            <a:ext cx="9002598" cy="6049294"/>
          </a:xfrm>
        </p:spPr>
        <p:txBody>
          <a:bodyPr>
            <a:normAutofit fontScale="85000" lnSpcReduction="20000"/>
          </a:bodyPr>
          <a:lstStyle/>
          <a:p>
            <a:pPr marL="731520" indent="-457200" algn="just">
              <a:lnSpc>
                <a:spcPct val="115000"/>
              </a:lnSpc>
              <a:spcAft>
                <a:spcPts val="800"/>
              </a:spcAft>
              <a:buFont typeface="Wingdings" panose="05000000000000000000" pitchFamily="2" charset="2"/>
              <a:buChar char="Ø"/>
            </a:pPr>
            <a:r>
              <a:rPr lang="uk-UA" sz="2900" b="1" kern="0" spc="-20" dirty="0">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uk-UA" sz="2900" b="1" kern="0" spc="-20" dirty="0">
                <a:solidFill>
                  <a:srgbClr val="800000"/>
                </a:solidFill>
                <a:effectLst/>
                <a:latin typeface="Times New Roman" panose="02020603050405020304" pitchFamily="18" charset="0"/>
                <a:ea typeface="Times New Roman" panose="02020603050405020304" pitchFamily="18" charset="0"/>
                <a:cs typeface="Times New Roman" panose="02020603050405020304" pitchFamily="18" charset="0"/>
              </a:rPr>
              <a:t>ереалістично високі очікування можуть призвести до розчарування. </a:t>
            </a:r>
          </a:p>
          <a:p>
            <a:pPr marL="731520" indent="-457200" algn="just">
              <a:lnSpc>
                <a:spcPct val="115000"/>
              </a:lnSpc>
              <a:spcAft>
                <a:spcPts val="800"/>
              </a:spcAft>
              <a:buFont typeface="Wingdings" panose="05000000000000000000" pitchFamily="2" charset="2"/>
              <a:buChar char="Ø"/>
            </a:pPr>
            <a:r>
              <a:rPr lang="uk-UA" sz="2900" b="1" kern="0" spc="-20" dirty="0">
                <a:solidFill>
                  <a:srgbClr val="006600"/>
                </a:solidFill>
                <a:effectLst/>
                <a:latin typeface="Times New Roman" panose="02020603050405020304" pitchFamily="18" charset="0"/>
                <a:ea typeface="Times New Roman" panose="02020603050405020304" pitchFamily="18" charset="0"/>
                <a:cs typeface="Times New Roman" panose="02020603050405020304" pitchFamily="18" charset="0"/>
              </a:rPr>
              <a:t>Нездатність прийняти будь-які негативні емоції може негативно впливати на ментальне здоров’я.</a:t>
            </a:r>
            <a:endParaRPr lang="uk-UA" sz="2900" b="1" kern="100" dirty="0">
              <a:solidFill>
                <a:srgbClr val="006600"/>
              </a:solidFill>
              <a:effectLst/>
              <a:latin typeface="Calibri" panose="020F0502020204030204" pitchFamily="34" charset="0"/>
              <a:ea typeface="Calibri" panose="020F0502020204030204" pitchFamily="34" charset="0"/>
              <a:cs typeface="Times New Roman" panose="02020603050405020304" pitchFamily="18" charset="0"/>
            </a:endParaRPr>
          </a:p>
          <a:p>
            <a:pPr marL="731520" indent="-457200" algn="just">
              <a:lnSpc>
                <a:spcPct val="115000"/>
              </a:lnSpc>
              <a:spcAft>
                <a:spcPts val="800"/>
              </a:spcAft>
              <a:buFont typeface="Wingdings" panose="05000000000000000000" pitchFamily="2" charset="2"/>
              <a:buChar char="Ø"/>
            </a:pPr>
            <a:r>
              <a:rPr lang="uk-UA" sz="2900" b="1" kern="0" spc="-20" dirty="0">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Л</a:t>
            </a:r>
            <a:r>
              <a:rPr lang="uk-UA" sz="2900" b="1" kern="0" spc="-20" dirty="0">
                <a:solidFill>
                  <a:srgbClr val="800000"/>
                </a:solidFill>
                <a:effectLst/>
                <a:latin typeface="Times New Roman" panose="02020603050405020304" pitchFamily="18" charset="0"/>
                <a:ea typeface="Times New Roman" panose="02020603050405020304" pitchFamily="18" charset="0"/>
                <a:cs typeface="Times New Roman" panose="02020603050405020304" pitchFamily="18" charset="0"/>
              </a:rPr>
              <a:t>юди, які мають помилкові очікування, незалежно від того, оптимістичні вони чи песимістичні, як правило, мають проблеми з ментальним здоров’ям порівняно з реалістами. </a:t>
            </a:r>
            <a:endParaRPr lang="uk-UA" sz="2900" b="1" kern="100" dirty="0">
              <a:solidFill>
                <a:srgbClr val="800000"/>
              </a:solidFill>
              <a:effectLst/>
              <a:latin typeface="Calibri" panose="020F0502020204030204" pitchFamily="34" charset="0"/>
              <a:ea typeface="Calibri" panose="020F0502020204030204" pitchFamily="34" charset="0"/>
              <a:cs typeface="Times New Roman" panose="02020603050405020304" pitchFamily="18" charset="0"/>
            </a:endParaRPr>
          </a:p>
          <a:p>
            <a:pPr marL="731520" indent="-457200" algn="just">
              <a:lnSpc>
                <a:spcPct val="115000"/>
              </a:lnSpc>
              <a:spcAft>
                <a:spcPts val="800"/>
              </a:spcAft>
              <a:buFont typeface="Wingdings" panose="05000000000000000000" pitchFamily="2" charset="2"/>
              <a:buChar char="Ø"/>
            </a:pPr>
            <a:r>
              <a:rPr lang="uk-UA" sz="2900" b="1" kern="0" spc="-20" dirty="0">
                <a:solidFill>
                  <a:srgbClr val="006600"/>
                </a:solidFill>
                <a:effectLst/>
                <a:latin typeface="Times New Roman" panose="02020603050405020304" pitchFamily="18" charset="0"/>
                <a:ea typeface="Times New Roman" panose="02020603050405020304" pitchFamily="18" charset="0"/>
                <a:cs typeface="Times New Roman" panose="02020603050405020304" pitchFamily="18" charset="0"/>
              </a:rPr>
              <a:t>Позитивний світогляд, орієнтований на реалістичні очікування, краще впливає на людей. </a:t>
            </a:r>
            <a:endParaRPr lang="uk-UA" sz="2900" b="1" kern="100" dirty="0">
              <a:solidFill>
                <a:srgbClr val="006600"/>
              </a:solidFill>
              <a:effectLst/>
              <a:latin typeface="Calibri" panose="020F0502020204030204" pitchFamily="34" charset="0"/>
              <a:ea typeface="Calibri" panose="020F0502020204030204" pitchFamily="34" charset="0"/>
              <a:cs typeface="Times New Roman" panose="02020603050405020304" pitchFamily="18" charset="0"/>
            </a:endParaRPr>
          </a:p>
          <a:p>
            <a:pPr marL="731520" indent="-457200" algn="just">
              <a:lnSpc>
                <a:spcPct val="115000"/>
              </a:lnSpc>
              <a:spcAft>
                <a:spcPts val="800"/>
              </a:spcAft>
              <a:buFont typeface="Wingdings" panose="05000000000000000000" pitchFamily="2" charset="2"/>
              <a:buChar char="Ø"/>
            </a:pPr>
            <a:r>
              <a:rPr lang="uk-UA" sz="2900" b="1" kern="0" spc="-20" dirty="0">
                <a:solidFill>
                  <a:srgbClr val="800000"/>
                </a:solidFill>
                <a:effectLst/>
                <a:latin typeface="Times New Roman" panose="02020603050405020304" pitchFamily="18" charset="0"/>
                <a:ea typeface="Times New Roman" panose="02020603050405020304" pitchFamily="18" charset="0"/>
                <a:cs typeface="Times New Roman" panose="02020603050405020304" pitchFamily="18" charset="0"/>
              </a:rPr>
              <a:t>Навіть якщо ви не є природженим оптимістом, є речі, які ви можете зробити, щоб навчитися мислити більш позитивно. Один з перших кроків – зосередитися на внутрішньому монолозі та звернути увагу на свої думки.</a:t>
            </a:r>
            <a:endParaRPr lang="uk-UA" sz="2900" b="1" kern="100" dirty="0">
              <a:solidFill>
                <a:srgbClr val="8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uk-UA" dirty="0"/>
          </a:p>
        </p:txBody>
      </p:sp>
    </p:spTree>
    <p:extLst>
      <p:ext uri="{BB962C8B-B14F-4D97-AF65-F5344CB8AC3E}">
        <p14:creationId xmlns:p14="http://schemas.microsoft.com/office/powerpoint/2010/main" val="2423650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l="1133" t="1665" r="1135" b="1983"/>
          <a:stretch/>
        </p:blipFill>
        <p:spPr>
          <a:xfrm>
            <a:off x="0" y="0"/>
            <a:ext cx="9144000" cy="6858000"/>
          </a:xfrm>
          <a:prstGeom prst="rect">
            <a:avLst/>
          </a:prstGeom>
        </p:spPr>
      </p:pic>
    </p:spTree>
    <p:extLst>
      <p:ext uri="{BB962C8B-B14F-4D97-AF65-F5344CB8AC3E}">
        <p14:creationId xmlns:p14="http://schemas.microsoft.com/office/powerpoint/2010/main" val="3163555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8AA7F4-C421-C8F4-5C4D-17346D4D33EB}"/>
              </a:ext>
            </a:extLst>
          </p:cNvPr>
          <p:cNvSpPr>
            <a:spLocks noGrp="1"/>
          </p:cNvSpPr>
          <p:nvPr>
            <p:ph type="title"/>
          </p:nvPr>
        </p:nvSpPr>
        <p:spPr>
          <a:xfrm>
            <a:off x="457200" y="131975"/>
            <a:ext cx="8229600" cy="1460589"/>
          </a:xfrm>
        </p:spPr>
        <p:txBody>
          <a:bodyPr>
            <a:normAutofit fontScale="90000"/>
          </a:bodyPr>
          <a:lstStyle/>
          <a:p>
            <a:pPr algn="ctr"/>
            <a:r>
              <a:rPr lang="ru-RU" b="1" dirty="0">
                <a:solidFill>
                  <a:srgbClr val="0000CC"/>
                </a:solidFill>
              </a:rPr>
              <a:t>Топ-10 </a:t>
            </a:r>
            <a:r>
              <a:rPr lang="ru-RU" b="1" dirty="0" err="1">
                <a:solidFill>
                  <a:srgbClr val="0000CC"/>
                </a:solidFill>
              </a:rPr>
              <a:t>золотих</a:t>
            </a:r>
            <a:r>
              <a:rPr lang="ru-RU" b="1" dirty="0">
                <a:solidFill>
                  <a:srgbClr val="0000CC"/>
                </a:solidFill>
              </a:rPr>
              <a:t> правил позитивного </a:t>
            </a:r>
            <a:r>
              <a:rPr lang="ru-RU" b="1" dirty="0" err="1">
                <a:solidFill>
                  <a:srgbClr val="0000CC"/>
                </a:solidFill>
              </a:rPr>
              <a:t>мислення</a:t>
            </a:r>
            <a:endParaRPr lang="uk-UA" b="1" dirty="0">
              <a:solidFill>
                <a:srgbClr val="0000CC"/>
              </a:solidFill>
            </a:endParaRPr>
          </a:p>
        </p:txBody>
      </p:sp>
      <p:sp>
        <p:nvSpPr>
          <p:cNvPr id="3" name="Объект 2">
            <a:extLst>
              <a:ext uri="{FF2B5EF4-FFF2-40B4-BE49-F238E27FC236}">
                <a16:creationId xmlns:a16="http://schemas.microsoft.com/office/drawing/2014/main" id="{AD2E2A1C-12B4-F807-AF9B-CF3F513B458D}"/>
              </a:ext>
            </a:extLst>
          </p:cNvPr>
          <p:cNvSpPr>
            <a:spLocks noGrp="1"/>
          </p:cNvSpPr>
          <p:nvPr>
            <p:ph idx="1"/>
          </p:nvPr>
        </p:nvSpPr>
        <p:spPr>
          <a:xfrm>
            <a:off x="457200" y="1592564"/>
            <a:ext cx="8229600" cy="4732036"/>
          </a:xfrm>
        </p:spPr>
        <p:txBody>
          <a:bodyPr/>
          <a:lstStyle/>
          <a:p>
            <a:endParaRPr lang="uk-UA" dirty="0"/>
          </a:p>
          <a:p>
            <a:endParaRPr lang="uk-UA" dirty="0"/>
          </a:p>
        </p:txBody>
      </p:sp>
      <p:pic>
        <p:nvPicPr>
          <p:cNvPr id="1032" name="Picture 8" descr="стокові ілюстрації на тему молода жінка і чоловік сидять зі схрещеними ногами і медитують з значком мозку на задньому плані. векторна ілюстрація - психічне здоровя">
            <a:extLst>
              <a:ext uri="{FF2B5EF4-FFF2-40B4-BE49-F238E27FC236}">
                <a16:creationId xmlns:a16="http://schemas.microsoft.com/office/drawing/2014/main" id="{B1013172-32AF-885D-4B79-88EADEA2BD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278" y="1592564"/>
            <a:ext cx="7541443" cy="5076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93304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5483</TotalTime>
  <Words>1192</Words>
  <Application>Microsoft Office PowerPoint</Application>
  <PresentationFormat>Экран (4:3)</PresentationFormat>
  <Paragraphs>105</Paragraphs>
  <Slides>30</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30</vt:i4>
      </vt:variant>
    </vt:vector>
  </HeadingPairs>
  <TitlesOfParts>
    <vt:vector size="39" baseType="lpstr">
      <vt:lpstr>Arial</vt:lpstr>
      <vt:lpstr>Calibri</vt:lpstr>
      <vt:lpstr>Constantia</vt:lpstr>
      <vt:lpstr>Georgia</vt:lpstr>
      <vt:lpstr>ProbaProRegular</vt:lpstr>
      <vt:lpstr>Times New Roman</vt:lpstr>
      <vt:lpstr>Wingdings</vt:lpstr>
      <vt:lpstr>Wingdings 2</vt:lpstr>
      <vt:lpstr>Поток</vt:lpstr>
      <vt:lpstr>Презентация PowerPoint</vt:lpstr>
      <vt:lpstr>Успішність</vt:lpstr>
      <vt:lpstr>Позитивне мислення </vt:lpstr>
      <vt:lpstr>Презентация PowerPoint</vt:lpstr>
      <vt:lpstr>Сила позитивного мислення</vt:lpstr>
      <vt:lpstr>Переваги позитивного мислення</vt:lpstr>
      <vt:lpstr>  Потенційні пастки позитивного мислення </vt:lpstr>
      <vt:lpstr>Презентация PowerPoint</vt:lpstr>
      <vt:lpstr>Топ-10 золотих правил позитивного мислення</vt:lpstr>
      <vt:lpstr> 1. Свідома установка на позитив</vt:lpstr>
      <vt:lpstr>Техніка звільнення від часток НЕ</vt:lpstr>
      <vt:lpstr>2. Заборона у розчаруванні</vt:lpstr>
      <vt:lpstr>Вправа «Заборона»</vt:lpstr>
      <vt:lpstr>3. Спілкування з позитивно налаштованими людьми</vt:lpstr>
      <vt:lpstr>       Техніка «Я–висловлювання»</vt:lpstr>
      <vt:lpstr>4. Віра в себе</vt:lpstr>
      <vt:lpstr>Презентация PowerPoint</vt:lpstr>
      <vt:lpstr>5. Цілеспрямованість</vt:lpstr>
      <vt:lpstr>    Вправа «Чотири фрази»</vt:lpstr>
      <vt:lpstr>6. Усвідомлення, що думка – матеріальна</vt:lpstr>
      <vt:lpstr>Техніка «Шкідливі слова»</vt:lpstr>
      <vt:lpstr>7. Пошук позитиву в негативі</vt:lpstr>
      <vt:lpstr> Техніка позитивного опрацювання неприємної ситуації «Чарівні запитання» </vt:lpstr>
      <vt:lpstr>8. Постійний розвиток</vt:lpstr>
      <vt:lpstr>    Техніка роботи з емоціями «7–П»</vt:lpstr>
      <vt:lpstr>9. Радіти простому</vt:lpstr>
      <vt:lpstr>10. Жити повним життям</vt:lpstr>
      <vt:lpstr>Можливості…</vt:lpstr>
      <vt:lpstr>     Сім лідерських рис, які формує здоровий оптимізм</vt:lpstr>
      <vt:lpstr>       « Я – ідеальний лідер»</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привіт</cp:lastModifiedBy>
  <cp:revision>574</cp:revision>
  <cp:lastPrinted>2025-03-13T14:04:02Z</cp:lastPrinted>
  <dcterms:created xsi:type="dcterms:W3CDTF">2011-01-21T15:00:27Z</dcterms:created>
  <dcterms:modified xsi:type="dcterms:W3CDTF">2025-08-20T06:18:45Z</dcterms:modified>
</cp:coreProperties>
</file>