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Lst>
  <p:sldSz cy="8229600" cx="14630400"/>
  <p:notesSz cx="8229600" cy="14630400"/>
  <p:embeddedFontLst>
    <p:embeddedFont>
      <p:font typeface="Red Hat Text Light"/>
      <p:regular r:id="rId43"/>
      <p:bold r:id="rId44"/>
      <p:italic r:id="rId45"/>
      <p:boldItalic r:id="rId46"/>
    </p:embeddedFont>
    <p:embeddedFont>
      <p:font typeface="Roboto"/>
      <p:regular r:id="rId47"/>
      <p:bold r:id="rId48"/>
      <p:italic r:id="rId49"/>
      <p:boldItalic r:id="rId50"/>
    </p:embeddedFont>
    <p:embeddedFont>
      <p:font typeface="Roboto Light"/>
      <p:regular r:id="rId51"/>
      <p:bold r:id="rId52"/>
      <p:italic r:id="rId53"/>
      <p:boldItalic r:id="rId54"/>
    </p:embeddedFont>
    <p:embeddedFont>
      <p:font typeface="Red Hat Text"/>
      <p:regular r:id="rId55"/>
      <p:bold r:id="rId56"/>
      <p:italic r:id="rId57"/>
      <p:boldItalic r:id="rId58"/>
    </p:embeddedFont>
    <p:embeddedFont>
      <p:font typeface="Merriweather"/>
      <p:bold r:id="rId59"/>
      <p:boldItalic r:id="rId60"/>
    </p:embeddedFont>
    <p:embeddedFont>
      <p:font typeface="Open Sans"/>
      <p:regular r:id="rId61"/>
      <p:bold r:id="rId62"/>
      <p:italic r:id="rId63"/>
      <p:boldItalic r:id="rId6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65" roundtripDataSignature="AMtx7mjB7hrsRFIjFsgoiAu592TaNIQ46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54829A40-F28A-4BE6-B035-A19B5EAB26EE}">
  <a:tblStyle styleId="{54829A40-F28A-4BE6-B035-A19B5EAB26EE}"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font" Target="fonts/RedHatTextLight-bold.fntdata"/><Relationship Id="rId43" Type="http://schemas.openxmlformats.org/officeDocument/2006/relationships/font" Target="fonts/RedHatTextLight-regular.fntdata"/><Relationship Id="rId46" Type="http://schemas.openxmlformats.org/officeDocument/2006/relationships/font" Target="fonts/RedHatTextLight-boldItalic.fntdata"/><Relationship Id="rId45" Type="http://schemas.openxmlformats.org/officeDocument/2006/relationships/font" Target="fonts/RedHatTextLight-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font" Target="fonts/Roboto-bold.fntdata"/><Relationship Id="rId47" Type="http://schemas.openxmlformats.org/officeDocument/2006/relationships/font" Target="fonts/Roboto-regular.fntdata"/><Relationship Id="rId49" Type="http://schemas.openxmlformats.org/officeDocument/2006/relationships/font" Target="fonts/Roboto-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font" Target="fonts/OpenSans-bold.fntdata"/><Relationship Id="rId61" Type="http://schemas.openxmlformats.org/officeDocument/2006/relationships/font" Target="fonts/OpenSans-regular.fntdata"/><Relationship Id="rId20" Type="http://schemas.openxmlformats.org/officeDocument/2006/relationships/slide" Target="slides/slide15.xml"/><Relationship Id="rId64" Type="http://schemas.openxmlformats.org/officeDocument/2006/relationships/font" Target="fonts/OpenSans-boldItalic.fntdata"/><Relationship Id="rId63" Type="http://schemas.openxmlformats.org/officeDocument/2006/relationships/font" Target="fonts/OpenSans-italic.fntdata"/><Relationship Id="rId22" Type="http://schemas.openxmlformats.org/officeDocument/2006/relationships/slide" Target="slides/slide17.xml"/><Relationship Id="rId21" Type="http://schemas.openxmlformats.org/officeDocument/2006/relationships/slide" Target="slides/slide16.xml"/><Relationship Id="rId65" Type="http://customschemas.google.com/relationships/presentationmetadata" Target="metadata"/><Relationship Id="rId24" Type="http://schemas.openxmlformats.org/officeDocument/2006/relationships/slide" Target="slides/slide19.xml"/><Relationship Id="rId23" Type="http://schemas.openxmlformats.org/officeDocument/2006/relationships/slide" Target="slides/slide18.xml"/><Relationship Id="rId60" Type="http://schemas.openxmlformats.org/officeDocument/2006/relationships/font" Target="fonts/Merriweather-boldItalic.fntdata"/><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font" Target="fonts/RobotoLight-regular.fntdata"/><Relationship Id="rId50" Type="http://schemas.openxmlformats.org/officeDocument/2006/relationships/font" Target="fonts/Roboto-boldItalic.fntdata"/><Relationship Id="rId53" Type="http://schemas.openxmlformats.org/officeDocument/2006/relationships/font" Target="fonts/RobotoLight-italic.fntdata"/><Relationship Id="rId52" Type="http://schemas.openxmlformats.org/officeDocument/2006/relationships/font" Target="fonts/RobotoLight-bold.fntdata"/><Relationship Id="rId11" Type="http://schemas.openxmlformats.org/officeDocument/2006/relationships/slide" Target="slides/slide6.xml"/><Relationship Id="rId55" Type="http://schemas.openxmlformats.org/officeDocument/2006/relationships/font" Target="fonts/RedHatText-regular.fntdata"/><Relationship Id="rId10" Type="http://schemas.openxmlformats.org/officeDocument/2006/relationships/slide" Target="slides/slide5.xml"/><Relationship Id="rId54" Type="http://schemas.openxmlformats.org/officeDocument/2006/relationships/font" Target="fonts/RobotoLight-boldItalic.fntdata"/><Relationship Id="rId13" Type="http://schemas.openxmlformats.org/officeDocument/2006/relationships/slide" Target="slides/slide8.xml"/><Relationship Id="rId57" Type="http://schemas.openxmlformats.org/officeDocument/2006/relationships/font" Target="fonts/RedHatText-italic.fntdata"/><Relationship Id="rId12" Type="http://schemas.openxmlformats.org/officeDocument/2006/relationships/slide" Target="slides/slide7.xml"/><Relationship Id="rId56" Type="http://schemas.openxmlformats.org/officeDocument/2006/relationships/font" Target="fonts/RedHatText-bold.fntdata"/><Relationship Id="rId15" Type="http://schemas.openxmlformats.org/officeDocument/2006/relationships/slide" Target="slides/slide10.xml"/><Relationship Id="rId59" Type="http://schemas.openxmlformats.org/officeDocument/2006/relationships/font" Target="fonts/Merriweather-bold.fntdata"/><Relationship Id="rId14" Type="http://schemas.openxmlformats.org/officeDocument/2006/relationships/slide" Target="slides/slide9.xml"/><Relationship Id="rId58" Type="http://schemas.openxmlformats.org/officeDocument/2006/relationships/font" Target="fonts/RedHatText-boldItalic.fnt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371850" y="1097275"/>
            <a:ext cx="5486650" cy="54864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822950" y="6949425"/>
            <a:ext cx="6583675" cy="6583675"/>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 name="Shape 47"/>
        <p:cNvGrpSpPr/>
        <p:nvPr/>
      </p:nvGrpSpPr>
      <p:grpSpPr>
        <a:xfrm>
          <a:off x="0" y="0"/>
          <a:ext cx="0" cy="0"/>
          <a:chOff x="0" y="0"/>
          <a:chExt cx="0" cy="0"/>
        </a:xfrm>
      </p:grpSpPr>
      <p:sp>
        <p:nvSpPr>
          <p:cNvPr id="48" name="Google Shape;48;p1: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9" name="Google Shape;49;p1: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50" name="Google Shape;50;p1: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b="0" i="0" lang="en-US" sz="1800" u="none" cap="none" strike="noStrike">
                <a:solidFill>
                  <a:schemeClr val="dk1"/>
                </a:solidFill>
                <a:latin typeface="Calibri"/>
                <a:ea typeface="Calibri"/>
                <a:cs typeface="Calibri"/>
                <a:sym typeface="Calibri"/>
              </a:rPr>
              <a:t>‹#›</a:t>
            </a:fld>
            <a:endParaRPr sz="1800">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p9: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98" name="Google Shape;198;p9: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99" name="Google Shape;199;p9: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Calibri"/>
                <a:ea typeface="Calibri"/>
                <a:cs typeface="Calibri"/>
                <a:sym typeface="Calibri"/>
              </a:rPr>
              <a:t>‹#›</a:t>
            </a:fld>
            <a:endParaRPr sz="1800">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p10: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08" name="Google Shape;208;p10: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09" name="Google Shape;209;p10: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Calibri"/>
                <a:ea typeface="Calibri"/>
                <a:cs typeface="Calibri"/>
                <a:sym typeface="Calibri"/>
              </a:rPr>
              <a:t>‹#›</a:t>
            </a:fld>
            <a:endParaRPr sz="1800">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g3768c99df33_0_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7" name="Google Shape;217;g3768c99df33_0_3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8" name="Google Shape;218;g3768c99df33_0_3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3768c99df33_0_7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2" name="Google Shape;232;g3768c99df33_0_7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3" name="Google Shape;233;g3768c99df33_0_7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g3768c99df33_0_1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4" name="Google Shape;244;g3768c99df33_0_11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5" name="Google Shape;245;g3768c99df33_0_11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g3768c99df33_0_1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5" name="Google Shape;265;g3768c99df33_0_15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6" name="Google Shape;266;g3768c99df33_0_15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g3768c99df33_0_19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9" name="Google Shape;279;g3768c99df33_0_19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0" name="Google Shape;280;g3768c99df33_0_19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p12: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02" name="Google Shape;302;p12: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03" name="Google Shape;303;p12: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Calibri"/>
                <a:ea typeface="Calibri"/>
                <a:cs typeface="Calibri"/>
                <a:sym typeface="Calibri"/>
              </a:rPr>
              <a:t>‹#›</a:t>
            </a:fld>
            <a:endParaRPr sz="1800">
              <a:solidFill>
                <a:schemeClr val="dk1"/>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g37683dd83bd_0_36:notes"/>
          <p:cNvSpPr/>
          <p:nvPr>
            <p:ph idx="2" type="sldImg"/>
          </p:nvPr>
        </p:nvSpPr>
        <p:spPr>
          <a:xfrm>
            <a:off x="1371850" y="1097275"/>
            <a:ext cx="5486700" cy="5486400"/>
          </a:xfrm>
          <a:custGeom>
            <a:rect b="b" l="l" r="r" t="t"/>
            <a:pathLst>
              <a:path extrusionOk="0" h="120000" w="120000">
                <a:moveTo>
                  <a:pt x="0" y="0"/>
                </a:moveTo>
                <a:lnTo>
                  <a:pt x="120000" y="0"/>
                </a:lnTo>
                <a:lnTo>
                  <a:pt x="120000" y="120000"/>
                </a:lnTo>
                <a:lnTo>
                  <a:pt x="0" y="120000"/>
                </a:lnTo>
                <a:close/>
              </a:path>
            </a:pathLst>
          </a:custGeom>
        </p:spPr>
      </p:sp>
      <p:sp>
        <p:nvSpPr>
          <p:cNvPr id="313" name="Google Shape;313;g37683dd83bd_0_36:notes"/>
          <p:cNvSpPr txBox="1"/>
          <p:nvPr>
            <p:ph idx="1" type="body"/>
          </p:nvPr>
        </p:nvSpPr>
        <p:spPr>
          <a:xfrm>
            <a:off x="822950" y="6949425"/>
            <a:ext cx="6583800" cy="6583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g37683dd83bd_0_40:notes"/>
          <p:cNvSpPr/>
          <p:nvPr>
            <p:ph idx="2" type="sldImg"/>
          </p:nvPr>
        </p:nvSpPr>
        <p:spPr>
          <a:xfrm>
            <a:off x="1371850" y="1097275"/>
            <a:ext cx="5486700" cy="5486400"/>
          </a:xfrm>
          <a:custGeom>
            <a:rect b="b" l="l" r="r" t="t"/>
            <a:pathLst>
              <a:path extrusionOk="0" h="120000" w="120000">
                <a:moveTo>
                  <a:pt x="0" y="0"/>
                </a:moveTo>
                <a:lnTo>
                  <a:pt x="120000" y="0"/>
                </a:lnTo>
                <a:lnTo>
                  <a:pt x="120000" y="120000"/>
                </a:lnTo>
                <a:lnTo>
                  <a:pt x="0" y="120000"/>
                </a:lnTo>
                <a:close/>
              </a:path>
            </a:pathLst>
          </a:custGeom>
        </p:spPr>
      </p:sp>
      <p:sp>
        <p:nvSpPr>
          <p:cNvPr id="318" name="Google Shape;318;g37683dd83bd_0_40:notes"/>
          <p:cNvSpPr txBox="1"/>
          <p:nvPr>
            <p:ph idx="1" type="body"/>
          </p:nvPr>
        </p:nvSpPr>
        <p:spPr>
          <a:xfrm>
            <a:off x="822950" y="6949425"/>
            <a:ext cx="6583800" cy="6583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p2: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7" name="Google Shape;57;p2: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58" name="Google Shape;58;p2: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Calibri"/>
                <a:ea typeface="Calibri"/>
                <a:cs typeface="Calibri"/>
                <a:sym typeface="Calibri"/>
              </a:rPr>
              <a:t>‹#›</a:t>
            </a:fld>
            <a:endParaRPr sz="1800">
              <a:solidFill>
                <a:schemeClr val="dk1"/>
              </a:solidFill>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p13: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23" name="Google Shape;323;p13: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24" name="Google Shape;324;p13: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Calibri"/>
                <a:ea typeface="Calibri"/>
                <a:cs typeface="Calibri"/>
                <a:sym typeface="Calibri"/>
              </a:rPr>
              <a:t>‹#›</a:t>
            </a:fld>
            <a:endParaRPr sz="1800">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p14: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33" name="Google Shape;333;p14: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34" name="Google Shape;334;p14: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Calibri"/>
                <a:ea typeface="Calibri"/>
                <a:cs typeface="Calibri"/>
                <a:sym typeface="Calibri"/>
              </a:rPr>
              <a:t>‹#›</a:t>
            </a:fld>
            <a:endParaRPr sz="1800">
              <a:solidFill>
                <a:schemeClr val="dk1"/>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g36483bd1849_0_87:notes"/>
          <p:cNvSpPr/>
          <p:nvPr>
            <p:ph idx="2" type="sldImg"/>
          </p:nvPr>
        </p:nvSpPr>
        <p:spPr>
          <a:xfrm>
            <a:off x="1371850" y="1097275"/>
            <a:ext cx="5486700" cy="5486400"/>
          </a:xfrm>
          <a:custGeom>
            <a:rect b="b" l="l" r="r" t="t"/>
            <a:pathLst>
              <a:path extrusionOk="0" h="120000" w="120000">
                <a:moveTo>
                  <a:pt x="0" y="0"/>
                </a:moveTo>
                <a:lnTo>
                  <a:pt x="120000" y="0"/>
                </a:lnTo>
                <a:lnTo>
                  <a:pt x="120000" y="120000"/>
                </a:lnTo>
                <a:lnTo>
                  <a:pt x="0" y="120000"/>
                </a:lnTo>
                <a:close/>
              </a:path>
            </a:pathLst>
          </a:custGeom>
        </p:spPr>
      </p:sp>
      <p:sp>
        <p:nvSpPr>
          <p:cNvPr id="347" name="Google Shape;347;g36483bd1849_0_87:notes"/>
          <p:cNvSpPr txBox="1"/>
          <p:nvPr>
            <p:ph idx="1" type="body"/>
          </p:nvPr>
        </p:nvSpPr>
        <p:spPr>
          <a:xfrm>
            <a:off x="822950" y="6949425"/>
            <a:ext cx="6583800" cy="6583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4" name="Shape 354"/>
        <p:cNvGrpSpPr/>
        <p:nvPr/>
      </p:nvGrpSpPr>
      <p:grpSpPr>
        <a:xfrm>
          <a:off x="0" y="0"/>
          <a:ext cx="0" cy="0"/>
          <a:chOff x="0" y="0"/>
          <a:chExt cx="0" cy="0"/>
        </a:xfrm>
      </p:grpSpPr>
      <p:sp>
        <p:nvSpPr>
          <p:cNvPr id="355" name="Google Shape;355;g37683dd83bd_0_0:notes"/>
          <p:cNvSpPr/>
          <p:nvPr>
            <p:ph idx="2" type="sldImg"/>
          </p:nvPr>
        </p:nvSpPr>
        <p:spPr>
          <a:xfrm>
            <a:off x="1371850" y="1097275"/>
            <a:ext cx="5486700" cy="5486400"/>
          </a:xfrm>
          <a:custGeom>
            <a:rect b="b" l="l" r="r" t="t"/>
            <a:pathLst>
              <a:path extrusionOk="0" h="120000" w="120000">
                <a:moveTo>
                  <a:pt x="0" y="0"/>
                </a:moveTo>
                <a:lnTo>
                  <a:pt x="120000" y="0"/>
                </a:lnTo>
                <a:lnTo>
                  <a:pt x="120000" y="120000"/>
                </a:lnTo>
                <a:lnTo>
                  <a:pt x="0" y="120000"/>
                </a:lnTo>
                <a:close/>
              </a:path>
            </a:pathLst>
          </a:custGeom>
        </p:spPr>
      </p:sp>
      <p:sp>
        <p:nvSpPr>
          <p:cNvPr id="356" name="Google Shape;356;g37683dd83bd_0_0:notes"/>
          <p:cNvSpPr txBox="1"/>
          <p:nvPr>
            <p:ph idx="1" type="body"/>
          </p:nvPr>
        </p:nvSpPr>
        <p:spPr>
          <a:xfrm>
            <a:off x="822950" y="6949425"/>
            <a:ext cx="6583800" cy="6583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5" name="Shape 365"/>
        <p:cNvGrpSpPr/>
        <p:nvPr/>
      </p:nvGrpSpPr>
      <p:grpSpPr>
        <a:xfrm>
          <a:off x="0" y="0"/>
          <a:ext cx="0" cy="0"/>
          <a:chOff x="0" y="0"/>
          <a:chExt cx="0" cy="0"/>
        </a:xfrm>
      </p:grpSpPr>
      <p:sp>
        <p:nvSpPr>
          <p:cNvPr id="366" name="Google Shape;366;g37683dd83bd_0_32:notes"/>
          <p:cNvSpPr/>
          <p:nvPr>
            <p:ph idx="2" type="sldImg"/>
          </p:nvPr>
        </p:nvSpPr>
        <p:spPr>
          <a:xfrm>
            <a:off x="1371850" y="1097275"/>
            <a:ext cx="5486700" cy="5486400"/>
          </a:xfrm>
          <a:custGeom>
            <a:rect b="b" l="l" r="r" t="t"/>
            <a:pathLst>
              <a:path extrusionOk="0" h="120000" w="120000">
                <a:moveTo>
                  <a:pt x="0" y="0"/>
                </a:moveTo>
                <a:lnTo>
                  <a:pt x="120000" y="0"/>
                </a:lnTo>
                <a:lnTo>
                  <a:pt x="120000" y="120000"/>
                </a:lnTo>
                <a:lnTo>
                  <a:pt x="0" y="120000"/>
                </a:lnTo>
                <a:close/>
              </a:path>
            </a:pathLst>
          </a:custGeom>
        </p:spPr>
      </p:sp>
      <p:sp>
        <p:nvSpPr>
          <p:cNvPr id="367" name="Google Shape;367;g37683dd83bd_0_32:notes"/>
          <p:cNvSpPr txBox="1"/>
          <p:nvPr>
            <p:ph idx="1" type="body"/>
          </p:nvPr>
        </p:nvSpPr>
        <p:spPr>
          <a:xfrm>
            <a:off x="822950" y="6949425"/>
            <a:ext cx="6583800" cy="6583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0" name="Shape 370"/>
        <p:cNvGrpSpPr/>
        <p:nvPr/>
      </p:nvGrpSpPr>
      <p:grpSpPr>
        <a:xfrm>
          <a:off x="0" y="0"/>
          <a:ext cx="0" cy="0"/>
          <a:chOff x="0" y="0"/>
          <a:chExt cx="0" cy="0"/>
        </a:xfrm>
      </p:grpSpPr>
      <p:sp>
        <p:nvSpPr>
          <p:cNvPr id="371" name="Google Shape;371;g3768c99df33_0_245:notes"/>
          <p:cNvSpPr/>
          <p:nvPr>
            <p:ph idx="2" type="sldImg"/>
          </p:nvPr>
        </p:nvSpPr>
        <p:spPr>
          <a:xfrm>
            <a:off x="1371850" y="1097275"/>
            <a:ext cx="5486700" cy="5486400"/>
          </a:xfrm>
          <a:custGeom>
            <a:rect b="b" l="l" r="r" t="t"/>
            <a:pathLst>
              <a:path extrusionOk="0" h="120000" w="120000">
                <a:moveTo>
                  <a:pt x="0" y="0"/>
                </a:moveTo>
                <a:lnTo>
                  <a:pt x="120000" y="0"/>
                </a:lnTo>
                <a:lnTo>
                  <a:pt x="120000" y="120000"/>
                </a:lnTo>
                <a:lnTo>
                  <a:pt x="0" y="120000"/>
                </a:lnTo>
                <a:close/>
              </a:path>
            </a:pathLst>
          </a:custGeom>
        </p:spPr>
      </p:sp>
      <p:sp>
        <p:nvSpPr>
          <p:cNvPr id="372" name="Google Shape;372;g3768c99df33_0_245:notes"/>
          <p:cNvSpPr txBox="1"/>
          <p:nvPr>
            <p:ph idx="1" type="body"/>
          </p:nvPr>
        </p:nvSpPr>
        <p:spPr>
          <a:xfrm>
            <a:off x="822950" y="6949425"/>
            <a:ext cx="6583800" cy="6583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g37683dd83bd_0_45:notes"/>
          <p:cNvSpPr/>
          <p:nvPr>
            <p:ph idx="2" type="sldImg"/>
          </p:nvPr>
        </p:nvSpPr>
        <p:spPr>
          <a:xfrm>
            <a:off x="1371850" y="1097275"/>
            <a:ext cx="5486700" cy="5486400"/>
          </a:xfrm>
          <a:custGeom>
            <a:rect b="b" l="l" r="r" t="t"/>
            <a:pathLst>
              <a:path extrusionOk="0" h="120000" w="120000">
                <a:moveTo>
                  <a:pt x="0" y="0"/>
                </a:moveTo>
                <a:lnTo>
                  <a:pt x="120000" y="0"/>
                </a:lnTo>
                <a:lnTo>
                  <a:pt x="120000" y="120000"/>
                </a:lnTo>
                <a:lnTo>
                  <a:pt x="0" y="120000"/>
                </a:lnTo>
                <a:close/>
              </a:path>
            </a:pathLst>
          </a:custGeom>
        </p:spPr>
      </p:sp>
      <p:sp>
        <p:nvSpPr>
          <p:cNvPr id="377" name="Google Shape;377;g37683dd83bd_0_45:notes"/>
          <p:cNvSpPr txBox="1"/>
          <p:nvPr>
            <p:ph idx="1" type="body"/>
          </p:nvPr>
        </p:nvSpPr>
        <p:spPr>
          <a:xfrm>
            <a:off x="822950" y="6949425"/>
            <a:ext cx="6583800" cy="6583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1" name="Shape 381"/>
        <p:cNvGrpSpPr/>
        <p:nvPr/>
      </p:nvGrpSpPr>
      <p:grpSpPr>
        <a:xfrm>
          <a:off x="0" y="0"/>
          <a:ext cx="0" cy="0"/>
          <a:chOff x="0" y="0"/>
          <a:chExt cx="0" cy="0"/>
        </a:xfrm>
      </p:grpSpPr>
      <p:sp>
        <p:nvSpPr>
          <p:cNvPr id="382" name="Google Shape;382;p15: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83" name="Google Shape;383;p15: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84" name="Google Shape;384;p15: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Calibri"/>
                <a:ea typeface="Calibri"/>
                <a:cs typeface="Calibri"/>
                <a:sym typeface="Calibri"/>
              </a:rPr>
              <a:t>‹#›</a:t>
            </a:fld>
            <a:endParaRPr sz="1800">
              <a:solidFill>
                <a:schemeClr val="dk1"/>
              </a:solidFill>
              <a:latin typeface="Calibri"/>
              <a:ea typeface="Calibri"/>
              <a:cs typeface="Calibri"/>
              <a:sym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9" name="Shape 389"/>
        <p:cNvGrpSpPr/>
        <p:nvPr/>
      </p:nvGrpSpPr>
      <p:grpSpPr>
        <a:xfrm>
          <a:off x="0" y="0"/>
          <a:ext cx="0" cy="0"/>
          <a:chOff x="0" y="0"/>
          <a:chExt cx="0" cy="0"/>
        </a:xfrm>
      </p:grpSpPr>
      <p:sp>
        <p:nvSpPr>
          <p:cNvPr id="390" name="Google Shape;390;p17: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91" name="Google Shape;391;p17: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92" name="Google Shape;392;p17: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Calibri"/>
                <a:ea typeface="Calibri"/>
                <a:cs typeface="Calibri"/>
                <a:sym typeface="Calibri"/>
              </a:rPr>
              <a:t>‹#›</a:t>
            </a:fld>
            <a:endParaRPr sz="1800">
              <a:solidFill>
                <a:schemeClr val="dk1"/>
              </a:solidFill>
              <a:latin typeface="Calibri"/>
              <a:ea typeface="Calibri"/>
              <a:cs typeface="Calibri"/>
              <a:sym typeface="Calibri"/>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2" name="Shape 402"/>
        <p:cNvGrpSpPr/>
        <p:nvPr/>
      </p:nvGrpSpPr>
      <p:grpSpPr>
        <a:xfrm>
          <a:off x="0" y="0"/>
          <a:ext cx="0" cy="0"/>
          <a:chOff x="0" y="0"/>
          <a:chExt cx="0" cy="0"/>
        </a:xfrm>
      </p:grpSpPr>
      <p:sp>
        <p:nvSpPr>
          <p:cNvPr id="403" name="Google Shape;403;p18: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04" name="Google Shape;404;p18: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405" name="Google Shape;405;p18: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Calibri"/>
                <a:ea typeface="Calibri"/>
                <a:cs typeface="Calibri"/>
                <a:sym typeface="Calibri"/>
              </a:rPr>
              <a:t>‹#›</a:t>
            </a:fld>
            <a:endParaRPr sz="1800">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p3: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74" name="Google Shape;74;p3: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75" name="Google Shape;75;p3: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Calibri"/>
                <a:ea typeface="Calibri"/>
                <a:cs typeface="Calibri"/>
                <a:sym typeface="Calibri"/>
              </a:rPr>
              <a:t>‹#›</a:t>
            </a:fld>
            <a:endParaRPr sz="1800">
              <a:solidFill>
                <a:schemeClr val="dk1"/>
              </a:solidFill>
              <a:latin typeface="Calibri"/>
              <a:ea typeface="Calibri"/>
              <a:cs typeface="Calibri"/>
              <a:sym typeface="Calibri"/>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2" name="Shape 422"/>
        <p:cNvGrpSpPr/>
        <p:nvPr/>
      </p:nvGrpSpPr>
      <p:grpSpPr>
        <a:xfrm>
          <a:off x="0" y="0"/>
          <a:ext cx="0" cy="0"/>
          <a:chOff x="0" y="0"/>
          <a:chExt cx="0" cy="0"/>
        </a:xfrm>
      </p:grpSpPr>
      <p:sp>
        <p:nvSpPr>
          <p:cNvPr id="423" name="Google Shape;423;p19: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24" name="Google Shape;424;p19: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425" name="Google Shape;425;p19: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Calibri"/>
                <a:ea typeface="Calibri"/>
                <a:cs typeface="Calibri"/>
                <a:sym typeface="Calibri"/>
              </a:rPr>
              <a:t>‹#›</a:t>
            </a:fld>
            <a:endParaRPr sz="1800">
              <a:solidFill>
                <a:schemeClr val="dk1"/>
              </a:solidFill>
              <a:latin typeface="Calibri"/>
              <a:ea typeface="Calibri"/>
              <a:cs typeface="Calibri"/>
              <a:sym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 name="Shape 446"/>
        <p:cNvGrpSpPr/>
        <p:nvPr/>
      </p:nvGrpSpPr>
      <p:grpSpPr>
        <a:xfrm>
          <a:off x="0" y="0"/>
          <a:ext cx="0" cy="0"/>
          <a:chOff x="0" y="0"/>
          <a:chExt cx="0" cy="0"/>
        </a:xfrm>
      </p:grpSpPr>
      <p:sp>
        <p:nvSpPr>
          <p:cNvPr id="447" name="Google Shape;447;p20: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48" name="Google Shape;448;p20: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449" name="Google Shape;449;p20: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Calibri"/>
                <a:ea typeface="Calibri"/>
                <a:cs typeface="Calibri"/>
                <a:sym typeface="Calibri"/>
              </a:rPr>
              <a:t>‹#›</a:t>
            </a:fld>
            <a:endParaRPr sz="1800">
              <a:solidFill>
                <a:schemeClr val="dk1"/>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6" name="Shape 466"/>
        <p:cNvGrpSpPr/>
        <p:nvPr/>
      </p:nvGrpSpPr>
      <p:grpSpPr>
        <a:xfrm>
          <a:off x="0" y="0"/>
          <a:ext cx="0" cy="0"/>
          <a:chOff x="0" y="0"/>
          <a:chExt cx="0" cy="0"/>
        </a:xfrm>
      </p:grpSpPr>
      <p:sp>
        <p:nvSpPr>
          <p:cNvPr id="467" name="Google Shape;467;p21: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68" name="Google Shape;468;p21: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469" name="Google Shape;469;p21: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Calibri"/>
                <a:ea typeface="Calibri"/>
                <a:cs typeface="Calibri"/>
                <a:sym typeface="Calibri"/>
              </a:rPr>
              <a:t>‹#›</a:t>
            </a:fld>
            <a:endParaRPr sz="1800">
              <a:solidFill>
                <a:schemeClr val="dk1"/>
              </a:solidFill>
              <a:latin typeface="Calibri"/>
              <a:ea typeface="Calibri"/>
              <a:cs typeface="Calibri"/>
              <a:sym typeface="Calibri"/>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8" name="Shape 478"/>
        <p:cNvGrpSpPr/>
        <p:nvPr/>
      </p:nvGrpSpPr>
      <p:grpSpPr>
        <a:xfrm>
          <a:off x="0" y="0"/>
          <a:ext cx="0" cy="0"/>
          <a:chOff x="0" y="0"/>
          <a:chExt cx="0" cy="0"/>
        </a:xfrm>
      </p:grpSpPr>
      <p:sp>
        <p:nvSpPr>
          <p:cNvPr id="479" name="Google Shape;479;p22: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80" name="Google Shape;480;p22: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481" name="Google Shape;481;p22: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Calibri"/>
                <a:ea typeface="Calibri"/>
                <a:cs typeface="Calibri"/>
                <a:sym typeface="Calibri"/>
              </a:rPr>
              <a:t>‹#›</a:t>
            </a:fld>
            <a:endParaRPr sz="1800">
              <a:solidFill>
                <a:schemeClr val="dk1"/>
              </a:solidFill>
              <a:latin typeface="Calibri"/>
              <a:ea typeface="Calibri"/>
              <a:cs typeface="Calibri"/>
              <a:sym typeface="Calibri"/>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0" name="Shape 490"/>
        <p:cNvGrpSpPr/>
        <p:nvPr/>
      </p:nvGrpSpPr>
      <p:grpSpPr>
        <a:xfrm>
          <a:off x="0" y="0"/>
          <a:ext cx="0" cy="0"/>
          <a:chOff x="0" y="0"/>
          <a:chExt cx="0" cy="0"/>
        </a:xfrm>
      </p:grpSpPr>
      <p:sp>
        <p:nvSpPr>
          <p:cNvPr id="491" name="Google Shape;491;p23: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92" name="Google Shape;492;p23: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493" name="Google Shape;493;p23: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Calibri"/>
                <a:ea typeface="Calibri"/>
                <a:cs typeface="Calibri"/>
                <a:sym typeface="Calibri"/>
              </a:rPr>
              <a:t>‹#›</a:t>
            </a:fld>
            <a:endParaRPr sz="1800">
              <a:solidFill>
                <a:schemeClr val="dk1"/>
              </a:solidFill>
              <a:latin typeface="Calibri"/>
              <a:ea typeface="Calibri"/>
              <a:cs typeface="Calibri"/>
              <a:sym typeface="Calibri"/>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6" name="Shape 506"/>
        <p:cNvGrpSpPr/>
        <p:nvPr/>
      </p:nvGrpSpPr>
      <p:grpSpPr>
        <a:xfrm>
          <a:off x="0" y="0"/>
          <a:ext cx="0" cy="0"/>
          <a:chOff x="0" y="0"/>
          <a:chExt cx="0" cy="0"/>
        </a:xfrm>
      </p:grpSpPr>
      <p:sp>
        <p:nvSpPr>
          <p:cNvPr id="507" name="Google Shape;507;p24: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08" name="Google Shape;508;p24: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509" name="Google Shape;509;p24: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Calibri"/>
                <a:ea typeface="Calibri"/>
                <a:cs typeface="Calibri"/>
                <a:sym typeface="Calibri"/>
              </a:rPr>
              <a:t>‹#›</a:t>
            </a:fld>
            <a:endParaRPr sz="1800">
              <a:solidFill>
                <a:schemeClr val="dk1"/>
              </a:solidFill>
              <a:latin typeface="Calibri"/>
              <a:ea typeface="Calibri"/>
              <a:cs typeface="Calibri"/>
              <a:sym typeface="Calibri"/>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7" name="Shape 517"/>
        <p:cNvGrpSpPr/>
        <p:nvPr/>
      </p:nvGrpSpPr>
      <p:grpSpPr>
        <a:xfrm>
          <a:off x="0" y="0"/>
          <a:ext cx="0" cy="0"/>
          <a:chOff x="0" y="0"/>
          <a:chExt cx="0" cy="0"/>
        </a:xfrm>
      </p:grpSpPr>
      <p:sp>
        <p:nvSpPr>
          <p:cNvPr id="518" name="Google Shape;518;p25: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19" name="Google Shape;519;p25: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520" name="Google Shape;520;p25: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Calibri"/>
                <a:ea typeface="Calibri"/>
                <a:cs typeface="Calibri"/>
                <a:sym typeface="Calibri"/>
              </a:rPr>
              <a:t>‹#›</a:t>
            </a:fld>
            <a:endParaRPr sz="1800">
              <a:solidFill>
                <a:schemeClr val="dk1"/>
              </a:solidFill>
              <a:latin typeface="Calibri"/>
              <a:ea typeface="Calibri"/>
              <a:cs typeface="Calibri"/>
              <a:sym typeface="Calibri"/>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8" name="Shape 538"/>
        <p:cNvGrpSpPr/>
        <p:nvPr/>
      </p:nvGrpSpPr>
      <p:grpSpPr>
        <a:xfrm>
          <a:off x="0" y="0"/>
          <a:ext cx="0" cy="0"/>
          <a:chOff x="0" y="0"/>
          <a:chExt cx="0" cy="0"/>
        </a:xfrm>
      </p:grpSpPr>
      <p:sp>
        <p:nvSpPr>
          <p:cNvPr id="539" name="Google Shape;539;p26: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40" name="Google Shape;540;p26: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541" name="Google Shape;541;p26: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Calibri"/>
                <a:ea typeface="Calibri"/>
                <a:cs typeface="Calibri"/>
                <a:sym typeface="Calibri"/>
              </a:rPr>
              <a:t>‹#›</a:t>
            </a:fld>
            <a:endParaRPr sz="180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p4: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84" name="Google Shape;84;p4: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85" name="Google Shape;85;p4: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Calibri"/>
                <a:ea typeface="Calibri"/>
                <a:cs typeface="Calibri"/>
                <a:sym typeface="Calibri"/>
              </a:rPr>
              <a:t>‹#›</a:t>
            </a:fld>
            <a:endParaRPr sz="1800">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36483bd1849_0_2: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02" name="Google Shape;102;g36483bd1849_0_2: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03" name="Google Shape;103;g36483bd1849_0_2: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Calibri"/>
                <a:ea typeface="Calibri"/>
                <a:cs typeface="Calibri"/>
                <a:sym typeface="Calibri"/>
              </a:rPr>
              <a:t>‹#›</a:t>
            </a:fld>
            <a:endParaRPr sz="180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6: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29" name="Google Shape;129;p6: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30" name="Google Shape;130;p6: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Calibri"/>
                <a:ea typeface="Calibri"/>
                <a:cs typeface="Calibri"/>
                <a:sym typeface="Calibri"/>
              </a:rPr>
              <a:t>‹#›</a:t>
            </a:fld>
            <a:endParaRPr sz="1800">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36483bd1849_0_63:notes"/>
          <p:cNvSpPr/>
          <p:nvPr>
            <p:ph idx="2" type="sldImg"/>
          </p:nvPr>
        </p:nvSpPr>
        <p:spPr>
          <a:xfrm>
            <a:off x="1371850" y="1097275"/>
            <a:ext cx="5486700" cy="54864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36483bd1849_0_63:notes"/>
          <p:cNvSpPr txBox="1"/>
          <p:nvPr>
            <p:ph idx="1" type="body"/>
          </p:nvPr>
        </p:nvSpPr>
        <p:spPr>
          <a:xfrm>
            <a:off x="822950" y="6949425"/>
            <a:ext cx="6583800" cy="6583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7: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65" name="Google Shape;165;p7: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66" name="Google Shape;166;p7: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Calibri"/>
                <a:ea typeface="Calibri"/>
                <a:cs typeface="Calibri"/>
                <a:sym typeface="Calibri"/>
              </a:rPr>
              <a:t>‹#›</a:t>
            </a:fld>
            <a:endParaRPr sz="1800">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p8: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74" name="Google Shape;174;p8: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75" name="Google Shape;175;p8: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Calibri"/>
                <a:ea typeface="Calibri"/>
                <a:cs typeface="Calibri"/>
                <a:sym typeface="Calibri"/>
              </a:rPr>
              <a:t>‹#›</a:t>
            </a:fld>
            <a:endParaRPr sz="1800">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2.png"/><Relationship Id="rId3" Type="http://schemas.openxmlformats.org/officeDocument/2006/relationships/hyperlink" Target="https://gamma.app/?utm_source=made-with-gamma" TargetMode="Externa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2.png"/><Relationship Id="rId3" Type="http://schemas.openxmlformats.org/officeDocument/2006/relationships/hyperlink" Target="https://gamma.app/?utm_source=made-with-gamma" TargetMode="External"/><Relationship Id="rId4"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2.png"/><Relationship Id="rId3" Type="http://schemas.openxmlformats.org/officeDocument/2006/relationships/hyperlink" Target="https://gamma.app/?utm_source=made-with-gamma" TargetMode="Externa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2.png"/><Relationship Id="rId3" Type="http://schemas.openxmlformats.org/officeDocument/2006/relationships/hyperlink" Target="https://gamma.app/?utm_source=made-with-gamma" TargetMode="Externa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2.png"/><Relationship Id="rId3" Type="http://schemas.openxmlformats.org/officeDocument/2006/relationships/hyperlink" Target="https://gamma.app/?utm_source=made-with-gamma" TargetMode="External"/><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2.png"/><Relationship Id="rId3" Type="http://schemas.openxmlformats.org/officeDocument/2006/relationships/hyperlink" Target="https://gamma.app/?utm_source=made-with-gamma" TargetMode="External"/><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2.png"/><Relationship Id="rId3" Type="http://schemas.openxmlformats.org/officeDocument/2006/relationships/hyperlink" Target="https://gamma.app/?utm_source=made-with-gamma" TargetMode="External"/><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2.png"/><Relationship Id="rId3" Type="http://schemas.openxmlformats.org/officeDocument/2006/relationships/hyperlink" Target="https://gamma.app/?utm_source=made-with-gamma" TargetMode="External"/><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2.png"/><Relationship Id="rId3" Type="http://schemas.openxmlformats.org/officeDocument/2006/relationships/hyperlink" Target="https://gamma.app/?utm_source=made-with-gamma" TargetMode="External"/><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2.png"/><Relationship Id="rId3" Type="http://schemas.openxmlformats.org/officeDocument/2006/relationships/hyperlink" Target="https://gamma.app/?utm_source=made-with-gamma" TargetMode="External"/><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 master">
  <p:cSld name="Slide 1 master">
    <p:spTree>
      <p:nvGrpSpPr>
        <p:cNvPr id="6" name="Shape 6"/>
        <p:cNvGrpSpPr/>
        <p:nvPr/>
      </p:nvGrpSpPr>
      <p:grpSpPr>
        <a:xfrm>
          <a:off x="0" y="0"/>
          <a:ext cx="0" cy="0"/>
          <a:chOff x="0" y="0"/>
          <a:chExt cx="0" cy="0"/>
        </a:xfrm>
      </p:grpSpPr>
      <p:pic>
        <p:nvPicPr>
          <p:cNvPr descr="preencoded.png" id="7" name="Google Shape;7;p28"/>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8" name="Google Shape;8;p28"/>
          <p:cNvSpPr/>
          <p:nvPr/>
        </p:nvSpPr>
        <p:spPr>
          <a:xfrm>
            <a:off x="0" y="0"/>
            <a:ext cx="14630400" cy="8229600"/>
          </a:xfrm>
          <a:prstGeom prst="rect">
            <a:avLst/>
          </a:prstGeom>
          <a:solidFill>
            <a:srgbClr val="FFFAF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9" name="Google Shape;9;p28">
            <a:hlinkClick r:id="rId3"/>
          </p:cNvPr>
          <p:cNvPicPr preferRelativeResize="0"/>
          <p:nvPr/>
        </p:nvPicPr>
        <p:blipFill rotWithShape="1">
          <a:blip r:embed="rId4">
            <a:alphaModFix/>
          </a:blip>
          <a:srcRect b="0" l="0" r="0" t="0"/>
          <a:stretch/>
        </p:blipFill>
        <p:spPr>
          <a:xfrm>
            <a:off x="12839215" y="7749540"/>
            <a:ext cx="1722605" cy="41148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0 master">
  <p:cSld name="Slide 10 master">
    <p:spTree>
      <p:nvGrpSpPr>
        <p:cNvPr id="42" name="Shape 42"/>
        <p:cNvGrpSpPr/>
        <p:nvPr/>
      </p:nvGrpSpPr>
      <p:grpSpPr>
        <a:xfrm>
          <a:off x="0" y="0"/>
          <a:ext cx="0" cy="0"/>
          <a:chOff x="0" y="0"/>
          <a:chExt cx="0" cy="0"/>
        </a:xfrm>
      </p:grpSpPr>
      <p:pic>
        <p:nvPicPr>
          <p:cNvPr descr="preencoded.png" id="43" name="Google Shape;43;p37"/>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44" name="Google Shape;44;p37"/>
          <p:cNvSpPr/>
          <p:nvPr/>
        </p:nvSpPr>
        <p:spPr>
          <a:xfrm>
            <a:off x="0" y="0"/>
            <a:ext cx="14630400" cy="8229600"/>
          </a:xfrm>
          <a:prstGeom prst="rect">
            <a:avLst/>
          </a:prstGeom>
          <a:solidFill>
            <a:srgbClr val="FFFAF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45" name="Google Shape;45;p37">
            <a:hlinkClick r:id="rId3"/>
          </p:cNvPr>
          <p:cNvPicPr preferRelativeResize="0"/>
          <p:nvPr/>
        </p:nvPicPr>
        <p:blipFill rotWithShape="1">
          <a:blip r:embed="rId4">
            <a:alphaModFix/>
          </a:blip>
          <a:srcRect b="0" l="0" r="0" t="0"/>
          <a:stretch/>
        </p:blipFill>
        <p:spPr>
          <a:xfrm>
            <a:off x="12839215" y="7749540"/>
            <a:ext cx="1722605" cy="411480"/>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FAULT">
  <p:cSld name="DEFAULT">
    <p:spTree>
      <p:nvGrpSpPr>
        <p:cNvPr id="46" name="Shape 46"/>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2 master">
  <p:cSld name="Slide 2 master">
    <p:spTree>
      <p:nvGrpSpPr>
        <p:cNvPr id="10" name="Shape 10"/>
        <p:cNvGrpSpPr/>
        <p:nvPr/>
      </p:nvGrpSpPr>
      <p:grpSpPr>
        <a:xfrm>
          <a:off x="0" y="0"/>
          <a:ext cx="0" cy="0"/>
          <a:chOff x="0" y="0"/>
          <a:chExt cx="0" cy="0"/>
        </a:xfrm>
      </p:grpSpPr>
      <p:pic>
        <p:nvPicPr>
          <p:cNvPr descr="preencoded.png" id="11" name="Google Shape;11;p29"/>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12" name="Google Shape;12;p29"/>
          <p:cNvSpPr/>
          <p:nvPr/>
        </p:nvSpPr>
        <p:spPr>
          <a:xfrm>
            <a:off x="0" y="0"/>
            <a:ext cx="14630400" cy="8229600"/>
          </a:xfrm>
          <a:prstGeom prst="rect">
            <a:avLst/>
          </a:prstGeom>
          <a:solidFill>
            <a:srgbClr val="FFFAF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3" name="Google Shape;13;p29">
            <a:hlinkClick r:id="rId3"/>
          </p:cNvPr>
          <p:cNvPicPr preferRelativeResize="0"/>
          <p:nvPr/>
        </p:nvPicPr>
        <p:blipFill rotWithShape="1">
          <a:blip r:embed="rId4">
            <a:alphaModFix/>
          </a:blip>
          <a:srcRect b="0" l="0" r="0" t="0"/>
          <a:stretch/>
        </p:blipFill>
        <p:spPr>
          <a:xfrm>
            <a:off x="12839215" y="7749540"/>
            <a:ext cx="1722605" cy="41148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3 master">
  <p:cSld name="Slide 3 master">
    <p:spTree>
      <p:nvGrpSpPr>
        <p:cNvPr id="14" name="Shape 14"/>
        <p:cNvGrpSpPr/>
        <p:nvPr/>
      </p:nvGrpSpPr>
      <p:grpSpPr>
        <a:xfrm>
          <a:off x="0" y="0"/>
          <a:ext cx="0" cy="0"/>
          <a:chOff x="0" y="0"/>
          <a:chExt cx="0" cy="0"/>
        </a:xfrm>
      </p:grpSpPr>
      <p:pic>
        <p:nvPicPr>
          <p:cNvPr descr="preencoded.png" id="15" name="Google Shape;15;p30"/>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16" name="Google Shape;16;p30"/>
          <p:cNvSpPr/>
          <p:nvPr/>
        </p:nvSpPr>
        <p:spPr>
          <a:xfrm>
            <a:off x="0" y="0"/>
            <a:ext cx="14630400" cy="8229600"/>
          </a:xfrm>
          <a:prstGeom prst="rect">
            <a:avLst/>
          </a:prstGeom>
          <a:solidFill>
            <a:srgbClr val="FFFAF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7" name="Google Shape;17;p30">
            <a:hlinkClick r:id="rId3"/>
          </p:cNvPr>
          <p:cNvPicPr preferRelativeResize="0"/>
          <p:nvPr/>
        </p:nvPicPr>
        <p:blipFill rotWithShape="1">
          <a:blip r:embed="rId4">
            <a:alphaModFix/>
          </a:blip>
          <a:srcRect b="0" l="0" r="0" t="0"/>
          <a:stretch/>
        </p:blipFill>
        <p:spPr>
          <a:xfrm>
            <a:off x="12839215" y="7749540"/>
            <a:ext cx="1722605" cy="41148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4 master">
  <p:cSld name="Slide 4 master">
    <p:spTree>
      <p:nvGrpSpPr>
        <p:cNvPr id="18" name="Shape 18"/>
        <p:cNvGrpSpPr/>
        <p:nvPr/>
      </p:nvGrpSpPr>
      <p:grpSpPr>
        <a:xfrm>
          <a:off x="0" y="0"/>
          <a:ext cx="0" cy="0"/>
          <a:chOff x="0" y="0"/>
          <a:chExt cx="0" cy="0"/>
        </a:xfrm>
      </p:grpSpPr>
      <p:pic>
        <p:nvPicPr>
          <p:cNvPr descr="preencoded.png" id="19" name="Google Shape;19;p31"/>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20" name="Google Shape;20;p31"/>
          <p:cNvSpPr/>
          <p:nvPr/>
        </p:nvSpPr>
        <p:spPr>
          <a:xfrm>
            <a:off x="0" y="0"/>
            <a:ext cx="14630400" cy="8229600"/>
          </a:xfrm>
          <a:prstGeom prst="rect">
            <a:avLst/>
          </a:prstGeom>
          <a:solidFill>
            <a:srgbClr val="FFFAF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21" name="Google Shape;21;p31">
            <a:hlinkClick r:id="rId3"/>
          </p:cNvPr>
          <p:cNvPicPr preferRelativeResize="0"/>
          <p:nvPr/>
        </p:nvPicPr>
        <p:blipFill rotWithShape="1">
          <a:blip r:embed="rId4">
            <a:alphaModFix/>
          </a:blip>
          <a:srcRect b="0" l="0" r="0" t="0"/>
          <a:stretch/>
        </p:blipFill>
        <p:spPr>
          <a:xfrm>
            <a:off x="12839215" y="7749540"/>
            <a:ext cx="1722605" cy="41148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5 master">
  <p:cSld name="Slide 5 master">
    <p:spTree>
      <p:nvGrpSpPr>
        <p:cNvPr id="22" name="Shape 22"/>
        <p:cNvGrpSpPr/>
        <p:nvPr/>
      </p:nvGrpSpPr>
      <p:grpSpPr>
        <a:xfrm>
          <a:off x="0" y="0"/>
          <a:ext cx="0" cy="0"/>
          <a:chOff x="0" y="0"/>
          <a:chExt cx="0" cy="0"/>
        </a:xfrm>
      </p:grpSpPr>
      <p:pic>
        <p:nvPicPr>
          <p:cNvPr descr="preencoded.png" id="23" name="Google Shape;23;p32"/>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24" name="Google Shape;24;p32"/>
          <p:cNvSpPr/>
          <p:nvPr/>
        </p:nvSpPr>
        <p:spPr>
          <a:xfrm>
            <a:off x="0" y="0"/>
            <a:ext cx="14630400" cy="8229600"/>
          </a:xfrm>
          <a:prstGeom prst="rect">
            <a:avLst/>
          </a:prstGeom>
          <a:solidFill>
            <a:srgbClr val="FFFAF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25" name="Google Shape;25;p32">
            <a:hlinkClick r:id="rId3"/>
          </p:cNvPr>
          <p:cNvPicPr preferRelativeResize="0"/>
          <p:nvPr/>
        </p:nvPicPr>
        <p:blipFill rotWithShape="1">
          <a:blip r:embed="rId4">
            <a:alphaModFix/>
          </a:blip>
          <a:srcRect b="0" l="0" r="0" t="0"/>
          <a:stretch/>
        </p:blipFill>
        <p:spPr>
          <a:xfrm>
            <a:off x="12839215" y="7749540"/>
            <a:ext cx="1722605" cy="41148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6 master">
  <p:cSld name="Slide 6 master">
    <p:spTree>
      <p:nvGrpSpPr>
        <p:cNvPr id="26" name="Shape 26"/>
        <p:cNvGrpSpPr/>
        <p:nvPr/>
      </p:nvGrpSpPr>
      <p:grpSpPr>
        <a:xfrm>
          <a:off x="0" y="0"/>
          <a:ext cx="0" cy="0"/>
          <a:chOff x="0" y="0"/>
          <a:chExt cx="0" cy="0"/>
        </a:xfrm>
      </p:grpSpPr>
      <p:pic>
        <p:nvPicPr>
          <p:cNvPr descr="preencoded.png" id="27" name="Google Shape;27;p33"/>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28" name="Google Shape;28;p33"/>
          <p:cNvSpPr/>
          <p:nvPr/>
        </p:nvSpPr>
        <p:spPr>
          <a:xfrm>
            <a:off x="0" y="0"/>
            <a:ext cx="14630400" cy="8229600"/>
          </a:xfrm>
          <a:prstGeom prst="rect">
            <a:avLst/>
          </a:prstGeom>
          <a:solidFill>
            <a:srgbClr val="FFFAF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29" name="Google Shape;29;p33">
            <a:hlinkClick r:id="rId3"/>
          </p:cNvPr>
          <p:cNvPicPr preferRelativeResize="0"/>
          <p:nvPr/>
        </p:nvPicPr>
        <p:blipFill rotWithShape="1">
          <a:blip r:embed="rId4">
            <a:alphaModFix/>
          </a:blip>
          <a:srcRect b="0" l="0" r="0" t="0"/>
          <a:stretch/>
        </p:blipFill>
        <p:spPr>
          <a:xfrm>
            <a:off x="12839215" y="7749540"/>
            <a:ext cx="1722605" cy="41148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7 master">
  <p:cSld name="Slide 7 master">
    <p:spTree>
      <p:nvGrpSpPr>
        <p:cNvPr id="30" name="Shape 30"/>
        <p:cNvGrpSpPr/>
        <p:nvPr/>
      </p:nvGrpSpPr>
      <p:grpSpPr>
        <a:xfrm>
          <a:off x="0" y="0"/>
          <a:ext cx="0" cy="0"/>
          <a:chOff x="0" y="0"/>
          <a:chExt cx="0" cy="0"/>
        </a:xfrm>
      </p:grpSpPr>
      <p:pic>
        <p:nvPicPr>
          <p:cNvPr descr="preencoded.png" id="31" name="Google Shape;31;p34"/>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32" name="Google Shape;32;p34"/>
          <p:cNvSpPr/>
          <p:nvPr/>
        </p:nvSpPr>
        <p:spPr>
          <a:xfrm>
            <a:off x="0" y="0"/>
            <a:ext cx="14630400" cy="8229600"/>
          </a:xfrm>
          <a:prstGeom prst="rect">
            <a:avLst/>
          </a:prstGeom>
          <a:solidFill>
            <a:srgbClr val="FFFAF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33" name="Google Shape;33;p34">
            <a:hlinkClick r:id="rId3"/>
          </p:cNvPr>
          <p:cNvPicPr preferRelativeResize="0"/>
          <p:nvPr/>
        </p:nvPicPr>
        <p:blipFill rotWithShape="1">
          <a:blip r:embed="rId4">
            <a:alphaModFix/>
          </a:blip>
          <a:srcRect b="0" l="0" r="0" t="0"/>
          <a:stretch/>
        </p:blipFill>
        <p:spPr>
          <a:xfrm>
            <a:off x="12839215" y="7749540"/>
            <a:ext cx="1722605" cy="41148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8 master">
  <p:cSld name="Slide 8 master">
    <p:spTree>
      <p:nvGrpSpPr>
        <p:cNvPr id="34" name="Shape 34"/>
        <p:cNvGrpSpPr/>
        <p:nvPr/>
      </p:nvGrpSpPr>
      <p:grpSpPr>
        <a:xfrm>
          <a:off x="0" y="0"/>
          <a:ext cx="0" cy="0"/>
          <a:chOff x="0" y="0"/>
          <a:chExt cx="0" cy="0"/>
        </a:xfrm>
      </p:grpSpPr>
      <p:pic>
        <p:nvPicPr>
          <p:cNvPr descr="preencoded.png" id="35" name="Google Shape;35;p35"/>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36" name="Google Shape;36;p35"/>
          <p:cNvSpPr/>
          <p:nvPr/>
        </p:nvSpPr>
        <p:spPr>
          <a:xfrm>
            <a:off x="0" y="0"/>
            <a:ext cx="14630400" cy="8229600"/>
          </a:xfrm>
          <a:prstGeom prst="rect">
            <a:avLst/>
          </a:prstGeom>
          <a:solidFill>
            <a:srgbClr val="FFFAF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37" name="Google Shape;37;p35">
            <a:hlinkClick r:id="rId3"/>
          </p:cNvPr>
          <p:cNvPicPr preferRelativeResize="0"/>
          <p:nvPr/>
        </p:nvPicPr>
        <p:blipFill rotWithShape="1">
          <a:blip r:embed="rId4">
            <a:alphaModFix/>
          </a:blip>
          <a:srcRect b="0" l="0" r="0" t="0"/>
          <a:stretch/>
        </p:blipFill>
        <p:spPr>
          <a:xfrm>
            <a:off x="12839215" y="7749540"/>
            <a:ext cx="1722605" cy="411480"/>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9 master">
  <p:cSld name="Slide 9 master">
    <p:spTree>
      <p:nvGrpSpPr>
        <p:cNvPr id="38" name="Shape 38"/>
        <p:cNvGrpSpPr/>
        <p:nvPr/>
      </p:nvGrpSpPr>
      <p:grpSpPr>
        <a:xfrm>
          <a:off x="0" y="0"/>
          <a:ext cx="0" cy="0"/>
          <a:chOff x="0" y="0"/>
          <a:chExt cx="0" cy="0"/>
        </a:xfrm>
      </p:grpSpPr>
      <p:pic>
        <p:nvPicPr>
          <p:cNvPr descr="preencoded.png" id="39" name="Google Shape;39;p36"/>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40" name="Google Shape;40;p36"/>
          <p:cNvSpPr/>
          <p:nvPr/>
        </p:nvSpPr>
        <p:spPr>
          <a:xfrm>
            <a:off x="0" y="0"/>
            <a:ext cx="14630400" cy="8229600"/>
          </a:xfrm>
          <a:prstGeom prst="rect">
            <a:avLst/>
          </a:prstGeom>
          <a:solidFill>
            <a:srgbClr val="FFFAF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41" name="Google Shape;41;p36">
            <a:hlinkClick r:id="rId3"/>
          </p:cNvPr>
          <p:cNvPicPr preferRelativeResize="0"/>
          <p:nvPr/>
        </p:nvPicPr>
        <p:blipFill rotWithShape="1">
          <a:blip r:embed="rId4">
            <a:alphaModFix/>
          </a:blip>
          <a:srcRect b="0" l="0" r="0" t="0"/>
          <a:stretch/>
        </p:blipFill>
        <p:spPr>
          <a:xfrm>
            <a:off x="12839215" y="7749540"/>
            <a:ext cx="1722605" cy="41148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2CC"/>
        </a:solid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 Id="rId3"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7.png"/><Relationship Id="rId4" Type="http://schemas.openxmlformats.org/officeDocument/2006/relationships/hyperlink" Target="https://online.flippingbook.com/view/200404368/"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xml"/><Relationship Id="rId3"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xml"/><Relationship Id="rId3" Type="http://schemas.openxmlformats.org/officeDocument/2006/relationships/image" Target="../media/image5.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xml"/><Relationship Id="rId3" Type="http://schemas.openxmlformats.org/officeDocument/2006/relationships/image" Target="../media/image1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6.xml"/><Relationship Id="rId3" Type="http://schemas.openxmlformats.org/officeDocument/2006/relationships/image" Target="../media/image11.pn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xml"/><Relationship Id="rId3" Type="http://schemas.openxmlformats.org/officeDocument/2006/relationships/image" Target="../media/image2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9.xml"/><Relationship Id="rId3" Type="http://schemas.openxmlformats.org/officeDocument/2006/relationships/image" Target="../media/image1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xml"/><Relationship Id="rId3" Type="http://schemas.openxmlformats.org/officeDocument/2006/relationships/image" Target="../media/image14.png"/><Relationship Id="rId4" Type="http://schemas.openxmlformats.org/officeDocument/2006/relationships/hyperlink" Target="https://evnuir.vnu.edu.ua/bitstream/123456789/23363/3/met_rekomend.pdf"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2.xml"/><Relationship Id="rId3" Type="http://schemas.openxmlformats.org/officeDocument/2006/relationships/image" Target="../media/image17.png"/><Relationship Id="rId4" Type="http://schemas.openxmlformats.org/officeDocument/2006/relationships/hyperlink" Target="https://nus-english.com.ua/en"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4.xml"/><Relationship Id="rId3" Type="http://schemas.openxmlformats.org/officeDocument/2006/relationships/image" Target="../media/image1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5.xml"/><Relationship Id="rId3" Type="http://schemas.openxmlformats.org/officeDocument/2006/relationships/hyperlink" Target="https://youtube.com/playlist?list=PLFVSJgZgf7h8XjW3QgsDEhGobpn3-7-hz"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6.xml"/><Relationship Id="rId3" Type="http://schemas.openxmlformats.org/officeDocument/2006/relationships/image" Target="../media/image20.png"/><Relationship Id="rId4" Type="http://schemas.openxmlformats.org/officeDocument/2006/relationships/hyperlink" Target="https://englishclubbee.dnz.in.ua/"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7.xml"/><Relationship Id="rId3" Type="http://schemas.openxmlformats.org/officeDocument/2006/relationships/image" Target="../media/image2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1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3.xml"/><Relationship Id="rId3" Type="http://schemas.openxmlformats.org/officeDocument/2006/relationships/image" Target="../media/image2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4.xml"/><Relationship Id="rId3" Type="http://schemas.openxmlformats.org/officeDocument/2006/relationships/image" Target="../media/image21.png"/><Relationship Id="rId4" Type="http://schemas.openxmlformats.org/officeDocument/2006/relationships/image" Target="../media/image22.png"/><Relationship Id="rId5" Type="http://schemas.openxmlformats.org/officeDocument/2006/relationships/image" Target="../media/image2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5.xml"/><Relationship Id="rId3" Type="http://schemas.openxmlformats.org/officeDocument/2006/relationships/image" Target="../media/image30.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7.xml"/><Relationship Id="rId3" Type="http://schemas.openxmlformats.org/officeDocument/2006/relationships/image" Target="../media/image25.png"/><Relationship Id="rId4" Type="http://schemas.openxmlformats.org/officeDocument/2006/relationships/image" Target="../media/image29.png"/><Relationship Id="rId5" Type="http://schemas.openxmlformats.org/officeDocument/2006/relationships/image" Target="../media/image2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image" Target="../media/image6.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 name="Shape 51"/>
        <p:cNvGrpSpPr/>
        <p:nvPr/>
      </p:nvGrpSpPr>
      <p:grpSpPr>
        <a:xfrm>
          <a:off x="0" y="0"/>
          <a:ext cx="0" cy="0"/>
          <a:chOff x="0" y="0"/>
          <a:chExt cx="0" cy="0"/>
        </a:xfrm>
      </p:grpSpPr>
      <p:sp>
        <p:nvSpPr>
          <p:cNvPr id="52" name="Google Shape;52;p1"/>
          <p:cNvSpPr/>
          <p:nvPr/>
        </p:nvSpPr>
        <p:spPr>
          <a:xfrm>
            <a:off x="6324124" y="1888331"/>
            <a:ext cx="7468553" cy="2463641"/>
          </a:xfrm>
          <a:prstGeom prst="rect">
            <a:avLst/>
          </a:prstGeom>
          <a:noFill/>
          <a:ln>
            <a:noFill/>
          </a:ln>
        </p:spPr>
        <p:txBody>
          <a:bodyPr anchorCtr="0" anchor="t" bIns="0" lIns="0" spcFirstLastPara="1" rIns="0" wrap="square" tIns="0">
            <a:noAutofit/>
          </a:bodyPr>
          <a:lstStyle/>
          <a:p>
            <a:pPr indent="0" lvl="0" marL="0" marR="0" rtl="0" algn="l">
              <a:lnSpc>
                <a:spcPct val="125974"/>
              </a:lnSpc>
              <a:spcBef>
                <a:spcPts val="0"/>
              </a:spcBef>
              <a:spcAft>
                <a:spcPts val="0"/>
              </a:spcAft>
              <a:buClr>
                <a:srgbClr val="1F1E1E"/>
              </a:buClr>
              <a:buSzPts val="3850"/>
              <a:buFont typeface="Red Hat Text"/>
              <a:buNone/>
            </a:pPr>
            <a:r>
              <a:rPr b="0" i="0" lang="en-US" sz="3850" u="none" cap="none" strike="noStrike">
                <a:solidFill>
                  <a:srgbClr val="1F1E1E"/>
                </a:solidFill>
                <a:latin typeface="Red Hat Text"/>
                <a:ea typeface="Red Hat Text"/>
                <a:cs typeface="Red Hat Text"/>
                <a:sym typeface="Red Hat Text"/>
              </a:rPr>
              <a:t>Перші кроки до білінгвізму: Інтеграція англійської мови в повсякденне життя дошкільника</a:t>
            </a:r>
            <a:endParaRPr b="0" i="0" sz="3850" u="none" cap="none" strike="noStrike">
              <a:solidFill>
                <a:schemeClr val="dk1"/>
              </a:solidFill>
              <a:latin typeface="Calibri"/>
              <a:ea typeface="Calibri"/>
              <a:cs typeface="Calibri"/>
              <a:sym typeface="Calibri"/>
            </a:endParaRPr>
          </a:p>
        </p:txBody>
      </p:sp>
      <p:sp>
        <p:nvSpPr>
          <p:cNvPr id="53" name="Google Shape;53;p1"/>
          <p:cNvSpPr/>
          <p:nvPr/>
        </p:nvSpPr>
        <p:spPr>
          <a:xfrm>
            <a:off x="6324124" y="4666059"/>
            <a:ext cx="7468553" cy="1675209"/>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oboto Light"/>
              <a:buNone/>
            </a:pPr>
            <a:r>
              <a:rPr b="0" i="0" lang="en-US" sz="1600" u="none" cap="none" strike="noStrike">
                <a:solidFill>
                  <a:srgbClr val="3B3535"/>
                </a:solidFill>
                <a:latin typeface="Roboto Light"/>
                <a:ea typeface="Roboto Light"/>
                <a:cs typeface="Roboto Light"/>
                <a:sym typeface="Roboto Light"/>
              </a:rPr>
              <a:t>Л</a:t>
            </a:r>
            <a:r>
              <a:rPr b="0" i="0" lang="en-US" sz="1600" u="none" cap="none" strike="noStrike">
                <a:solidFill>
                  <a:schemeClr val="dk1"/>
                </a:solidFill>
                <a:latin typeface="Roboto Light"/>
                <a:ea typeface="Roboto Light"/>
                <a:cs typeface="Roboto Light"/>
                <a:sym typeface="Roboto Light"/>
              </a:rPr>
              <a:t>аскаво просимо до розмови, присвячену одній з найважливіших ініціатив у сучасній українській дошкільній освіті – інтеграції англійської мови. Сьогодні ми розглянемо, як раннє вивчення англійської мови через гру та творчість не лише сприяє розвитку дошкільників, але й відкриває нові горизонти для європейської інтеграції та національного розвитку України.</a:t>
            </a:r>
            <a:endParaRPr b="0" i="0" sz="1600" u="none" cap="none" strike="noStrike">
              <a:solidFill>
                <a:schemeClr val="dk1"/>
              </a:solidFill>
              <a:latin typeface="Calibri"/>
              <a:ea typeface="Calibri"/>
              <a:cs typeface="Calibri"/>
              <a:sym typeface="Calibri"/>
            </a:endParaRPr>
          </a:p>
        </p:txBody>
      </p:sp>
      <p:pic>
        <p:nvPicPr>
          <p:cNvPr id="54" name="Google Shape;54;p1"/>
          <p:cNvPicPr preferRelativeResize="0"/>
          <p:nvPr/>
        </p:nvPicPr>
        <p:blipFill rotWithShape="1">
          <a:blip r:embed="rId3">
            <a:alphaModFix/>
          </a:blip>
          <a:srcRect b="0" l="0" r="0" t="0"/>
          <a:stretch/>
        </p:blipFill>
        <p:spPr>
          <a:xfrm>
            <a:off x="254399" y="1794426"/>
            <a:ext cx="5708136" cy="391337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9"/>
          <p:cNvSpPr/>
          <p:nvPr/>
        </p:nvSpPr>
        <p:spPr>
          <a:xfrm>
            <a:off x="644485" y="443151"/>
            <a:ext cx="2646759" cy="236934"/>
          </a:xfrm>
          <a:prstGeom prst="rect">
            <a:avLst/>
          </a:prstGeom>
          <a:noFill/>
          <a:ln>
            <a:noFill/>
          </a:ln>
        </p:spPr>
        <p:txBody>
          <a:bodyPr anchorCtr="0" anchor="t" bIns="0" lIns="0" spcFirstLastPara="1" rIns="0" wrap="square" tIns="0">
            <a:noAutofit/>
          </a:bodyPr>
          <a:lstStyle/>
          <a:p>
            <a:pPr indent="0" lvl="0" marL="0" marR="0" rtl="0" algn="l">
              <a:lnSpc>
                <a:spcPct val="127586"/>
              </a:lnSpc>
              <a:spcBef>
                <a:spcPts val="0"/>
              </a:spcBef>
              <a:spcAft>
                <a:spcPts val="0"/>
              </a:spcAft>
              <a:buClr>
                <a:srgbClr val="1F1E1E"/>
              </a:buClr>
              <a:buSzPts val="1450"/>
              <a:buFont typeface="Red Hat Text"/>
              <a:buNone/>
            </a:pPr>
            <a:r>
              <a:rPr lang="en-US" sz="1450">
                <a:solidFill>
                  <a:srgbClr val="1F1E1E"/>
                </a:solidFill>
                <a:latin typeface="Red Hat Text"/>
                <a:ea typeface="Red Hat Text"/>
                <a:cs typeface="Red Hat Text"/>
                <a:sym typeface="Red Hat Text"/>
              </a:rPr>
              <a:t>Практичні аспекти інтеграції</a:t>
            </a:r>
            <a:endParaRPr sz="1450">
              <a:solidFill>
                <a:schemeClr val="dk1"/>
              </a:solidFill>
              <a:latin typeface="Calibri"/>
              <a:ea typeface="Calibri"/>
              <a:cs typeface="Calibri"/>
              <a:sym typeface="Calibri"/>
            </a:endParaRPr>
          </a:p>
        </p:txBody>
      </p:sp>
      <p:sp>
        <p:nvSpPr>
          <p:cNvPr id="202" name="Google Shape;202;p9"/>
          <p:cNvSpPr/>
          <p:nvPr/>
        </p:nvSpPr>
        <p:spPr>
          <a:xfrm>
            <a:off x="644485" y="841177"/>
            <a:ext cx="11584662" cy="654010"/>
          </a:xfrm>
          <a:prstGeom prst="rect">
            <a:avLst/>
          </a:prstGeom>
          <a:noFill/>
          <a:ln>
            <a:noFill/>
          </a:ln>
        </p:spPr>
        <p:txBody>
          <a:bodyPr anchorCtr="0" anchor="t" bIns="0" lIns="0" spcFirstLastPara="1" rIns="0" wrap="square" tIns="0">
            <a:noAutofit/>
          </a:bodyPr>
          <a:lstStyle/>
          <a:p>
            <a:pPr indent="0" lvl="0" marL="0" marR="0" rtl="0" algn="l">
              <a:lnSpc>
                <a:spcPct val="125609"/>
              </a:lnSpc>
              <a:spcBef>
                <a:spcPts val="0"/>
              </a:spcBef>
              <a:spcAft>
                <a:spcPts val="0"/>
              </a:spcAft>
              <a:buClr>
                <a:srgbClr val="1F1E1E"/>
              </a:buClr>
              <a:buSzPts val="4100"/>
              <a:buFont typeface="Red Hat Text"/>
              <a:buNone/>
            </a:pPr>
            <a:r>
              <a:rPr lang="en-US" sz="4100">
                <a:solidFill>
                  <a:srgbClr val="1F1E1E"/>
                </a:solidFill>
                <a:latin typeface="Red Hat Text"/>
                <a:ea typeface="Red Hat Text"/>
                <a:cs typeface="Red Hat Text"/>
                <a:sym typeface="Red Hat Text"/>
              </a:rPr>
              <a:t>Гра та творчість: Наріжний камінь білінгвізму</a:t>
            </a:r>
            <a:endParaRPr sz="4100">
              <a:solidFill>
                <a:schemeClr val="dk1"/>
              </a:solidFill>
              <a:latin typeface="Calibri"/>
              <a:ea typeface="Calibri"/>
              <a:cs typeface="Calibri"/>
              <a:sym typeface="Calibri"/>
            </a:endParaRPr>
          </a:p>
        </p:txBody>
      </p:sp>
      <p:sp>
        <p:nvSpPr>
          <p:cNvPr id="203" name="Google Shape;203;p9"/>
          <p:cNvSpPr/>
          <p:nvPr/>
        </p:nvSpPr>
        <p:spPr>
          <a:xfrm>
            <a:off x="644485" y="2651694"/>
            <a:ext cx="6474143" cy="1288256"/>
          </a:xfrm>
          <a:prstGeom prst="rect">
            <a:avLst/>
          </a:prstGeom>
          <a:noFill/>
          <a:ln>
            <a:noFill/>
          </a:ln>
        </p:spPr>
        <p:txBody>
          <a:bodyPr anchorCtr="0" anchor="t" bIns="0" lIns="0" spcFirstLastPara="1" rIns="0" wrap="square" tIns="0">
            <a:noAutofit/>
          </a:bodyPr>
          <a:lstStyle/>
          <a:p>
            <a:pPr indent="0" lvl="0" marL="0" marR="0" rtl="0" algn="l">
              <a:lnSpc>
                <a:spcPct val="142857"/>
              </a:lnSpc>
              <a:spcBef>
                <a:spcPts val="0"/>
              </a:spcBef>
              <a:spcAft>
                <a:spcPts val="0"/>
              </a:spcAft>
              <a:buClr>
                <a:srgbClr val="3B3535"/>
              </a:buClr>
              <a:buSzPts val="1400"/>
              <a:buFont typeface="Roboto Light"/>
              <a:buNone/>
            </a:pPr>
            <a:r>
              <a:rPr lang="en-US" sz="1400">
                <a:solidFill>
                  <a:srgbClr val="3B3535"/>
                </a:solidFill>
                <a:latin typeface="Roboto Light"/>
                <a:ea typeface="Roboto Light"/>
                <a:cs typeface="Roboto Light"/>
                <a:sym typeface="Roboto Light"/>
              </a:rPr>
              <a:t>Такий педагогічний підхід, що фокусується на грі та фасилітації, є важливим, оскільки він відповідає природним процесам навчання маленьких дітей. Він відходить від традиційних, дидактичних методів викладання, де мовне навчання є найбільш ефективним, коли воно є захопливим, спонтанним та інтегрованим у гру та повсякденні заняття дітей.</a:t>
            </a:r>
            <a:endParaRPr sz="1400">
              <a:solidFill>
                <a:schemeClr val="dk1"/>
              </a:solidFill>
              <a:latin typeface="Calibri"/>
              <a:ea typeface="Calibri"/>
              <a:cs typeface="Calibri"/>
              <a:sym typeface="Calibri"/>
            </a:endParaRPr>
          </a:p>
        </p:txBody>
      </p:sp>
      <p:sp>
        <p:nvSpPr>
          <p:cNvPr id="204" name="Google Shape;204;p9"/>
          <p:cNvSpPr/>
          <p:nvPr/>
        </p:nvSpPr>
        <p:spPr>
          <a:xfrm>
            <a:off x="636865" y="4755052"/>
            <a:ext cx="6474143" cy="1030605"/>
          </a:xfrm>
          <a:prstGeom prst="rect">
            <a:avLst/>
          </a:prstGeom>
          <a:noFill/>
          <a:ln>
            <a:noFill/>
          </a:ln>
        </p:spPr>
        <p:txBody>
          <a:bodyPr anchorCtr="0" anchor="t" bIns="0" lIns="0" spcFirstLastPara="1" rIns="0" wrap="square" tIns="0">
            <a:noAutofit/>
          </a:bodyPr>
          <a:lstStyle/>
          <a:p>
            <a:pPr indent="0" lvl="0" marL="0" marR="0" rtl="0" algn="l">
              <a:lnSpc>
                <a:spcPct val="142857"/>
              </a:lnSpc>
              <a:spcBef>
                <a:spcPts val="0"/>
              </a:spcBef>
              <a:spcAft>
                <a:spcPts val="0"/>
              </a:spcAft>
              <a:buClr>
                <a:srgbClr val="3B3535"/>
              </a:buClr>
              <a:buSzPts val="1400"/>
              <a:buFont typeface="Roboto Light"/>
              <a:buNone/>
            </a:pPr>
            <a:r>
              <a:rPr lang="en-US" sz="1400">
                <a:solidFill>
                  <a:srgbClr val="3B3535"/>
                </a:solidFill>
                <a:latin typeface="Roboto Light"/>
                <a:ea typeface="Roboto Light"/>
                <a:cs typeface="Roboto Light"/>
                <a:sym typeface="Roboto Light"/>
              </a:rPr>
              <a:t>Замість механічного запам'ятовування чи формальних граматичних вправ, дітям пропонуються інтерактивні ігри, пісні, розповіді та творчі завдання, які допомагають їм природним шляхом засвоювати мову, створюючи позитивний емоційний досвід, пов'язаний з англійською мовою</a:t>
            </a:r>
            <a:r>
              <a:rPr lang="en-US" sz="1250">
                <a:solidFill>
                  <a:srgbClr val="3B3535"/>
                </a:solidFill>
                <a:latin typeface="Roboto Light"/>
                <a:ea typeface="Roboto Light"/>
                <a:cs typeface="Roboto Light"/>
                <a:sym typeface="Roboto Light"/>
              </a:rPr>
              <a:t>.</a:t>
            </a:r>
            <a:endParaRPr sz="1250">
              <a:solidFill>
                <a:schemeClr val="dk1"/>
              </a:solidFill>
              <a:latin typeface="Calibri"/>
              <a:ea typeface="Calibri"/>
              <a:cs typeface="Calibri"/>
              <a:sym typeface="Calibri"/>
            </a:endParaRPr>
          </a:p>
        </p:txBody>
      </p:sp>
      <p:pic>
        <p:nvPicPr>
          <p:cNvPr id="205" name="Google Shape;205;p9"/>
          <p:cNvPicPr preferRelativeResize="0"/>
          <p:nvPr/>
        </p:nvPicPr>
        <p:blipFill rotWithShape="1">
          <a:blip r:embed="rId3">
            <a:alphaModFix/>
          </a:blip>
          <a:srcRect b="0" l="0" r="0" t="0"/>
          <a:stretch/>
        </p:blipFill>
        <p:spPr>
          <a:xfrm>
            <a:off x="7744271" y="1804055"/>
            <a:ext cx="6062539" cy="558436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p10"/>
          <p:cNvSpPr/>
          <p:nvPr/>
        </p:nvSpPr>
        <p:spPr>
          <a:xfrm>
            <a:off x="6324124" y="2026206"/>
            <a:ext cx="7468553" cy="1700213"/>
          </a:xfrm>
          <a:prstGeom prst="rect">
            <a:avLst/>
          </a:prstGeom>
          <a:noFill/>
          <a:ln>
            <a:noFill/>
          </a:ln>
        </p:spPr>
        <p:txBody>
          <a:bodyPr anchorCtr="0" anchor="t" bIns="0" lIns="0" spcFirstLastPara="1" rIns="0" wrap="square" tIns="0">
            <a:noAutofit/>
          </a:bodyPr>
          <a:lstStyle/>
          <a:p>
            <a:pPr indent="0" lvl="0" marL="0" marR="0" rtl="0" algn="l">
              <a:lnSpc>
                <a:spcPct val="124299"/>
              </a:lnSpc>
              <a:spcBef>
                <a:spcPts val="0"/>
              </a:spcBef>
              <a:spcAft>
                <a:spcPts val="0"/>
              </a:spcAft>
              <a:buClr>
                <a:srgbClr val="1F1E1E"/>
              </a:buClr>
              <a:buSzPts val="5350"/>
              <a:buFont typeface="Red Hat Text"/>
              <a:buNone/>
            </a:pPr>
            <a:r>
              <a:rPr lang="en-US" sz="5350">
                <a:solidFill>
                  <a:srgbClr val="1F1E1E"/>
                </a:solidFill>
                <a:latin typeface="Red Hat Text"/>
                <a:ea typeface="Red Hat Text"/>
                <a:cs typeface="Red Hat Text"/>
                <a:sym typeface="Red Hat Text"/>
              </a:rPr>
              <a:t>Офіційні Рекомендації МОН</a:t>
            </a:r>
            <a:endParaRPr sz="5350">
              <a:solidFill>
                <a:schemeClr val="dk1"/>
              </a:solidFill>
              <a:latin typeface="Calibri"/>
              <a:ea typeface="Calibri"/>
              <a:cs typeface="Calibri"/>
              <a:sym typeface="Calibri"/>
            </a:endParaRPr>
          </a:p>
        </p:txBody>
      </p:sp>
      <p:sp>
        <p:nvSpPr>
          <p:cNvPr id="212" name="Google Shape;212;p10"/>
          <p:cNvSpPr/>
          <p:nvPr/>
        </p:nvSpPr>
        <p:spPr>
          <a:xfrm>
            <a:off x="6324124" y="4040505"/>
            <a:ext cx="7468553" cy="2680335"/>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oboto Light"/>
              <a:buNone/>
            </a:pPr>
            <a:r>
              <a:rPr lang="en-US" sz="1600">
                <a:solidFill>
                  <a:srgbClr val="3B3535"/>
                </a:solidFill>
                <a:latin typeface="Roboto Light"/>
                <a:ea typeface="Roboto Light"/>
                <a:cs typeface="Roboto Light"/>
                <a:sym typeface="Roboto Light"/>
              </a:rPr>
              <a:t>Міністерство освіти і науки (МОН) України розробило </a:t>
            </a:r>
            <a:r>
              <a:rPr b="1" lang="en-US" sz="1600">
                <a:solidFill>
                  <a:srgbClr val="3B3535"/>
                </a:solidFill>
                <a:latin typeface="Roboto Light"/>
                <a:ea typeface="Roboto Light"/>
                <a:cs typeface="Roboto Light"/>
                <a:sym typeface="Roboto Light"/>
              </a:rPr>
              <a:t>"Методичні рекомендації для вихователів з навчання англійської мови дітей дошкільного віку"</a:t>
            </a:r>
            <a:r>
              <a:rPr lang="en-US" sz="1600">
                <a:solidFill>
                  <a:srgbClr val="3B3535"/>
                </a:solidFill>
                <a:latin typeface="Roboto Light"/>
                <a:ea typeface="Roboto Light"/>
                <a:cs typeface="Roboto Light"/>
                <a:sym typeface="Roboto Light"/>
              </a:rPr>
              <a:t>. Ці рекомендації, спеціально призначені для дітей віком 3-6 років, є цінним посібником для педагогів, які прагнуть ефективно викладати англійську мову, зосереджуючись на розвитку інтересу дітей через інтерактивні та ігрові методи. Вони підкреслюють важливість адаптації підходів до індивідуальних потреб кожної дитини, забезпечуючи цікаве та результативне навчання.</a:t>
            </a:r>
            <a:endParaRPr sz="1600">
              <a:solidFill>
                <a:schemeClr val="dk1"/>
              </a:solidFill>
              <a:latin typeface="Calibri"/>
              <a:ea typeface="Calibri"/>
              <a:cs typeface="Calibri"/>
              <a:sym typeface="Calibri"/>
            </a:endParaRPr>
          </a:p>
        </p:txBody>
      </p:sp>
      <p:pic>
        <p:nvPicPr>
          <p:cNvPr id="213" name="Google Shape;213;p10"/>
          <p:cNvPicPr preferRelativeResize="0"/>
          <p:nvPr/>
        </p:nvPicPr>
        <p:blipFill>
          <a:blip r:embed="rId3">
            <a:alphaModFix/>
          </a:blip>
          <a:stretch>
            <a:fillRect/>
          </a:stretch>
        </p:blipFill>
        <p:spPr>
          <a:xfrm>
            <a:off x="581025" y="173825"/>
            <a:ext cx="5398300" cy="7076650"/>
          </a:xfrm>
          <a:prstGeom prst="rect">
            <a:avLst/>
          </a:prstGeom>
          <a:noFill/>
          <a:ln>
            <a:noFill/>
          </a:ln>
        </p:spPr>
      </p:pic>
      <p:sp>
        <p:nvSpPr>
          <p:cNvPr id="214" name="Google Shape;214;p10"/>
          <p:cNvSpPr txBox="1"/>
          <p:nvPr/>
        </p:nvSpPr>
        <p:spPr>
          <a:xfrm>
            <a:off x="1393025" y="7356825"/>
            <a:ext cx="3578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u="sng">
                <a:solidFill>
                  <a:schemeClr val="hlink"/>
                </a:solidFill>
                <a:hlinkClick r:id="rId4"/>
              </a:rPr>
              <a:t>https://online.flippingbook.com/view/200404368/</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g3768c99df33_0_34"/>
          <p:cNvSpPr/>
          <p:nvPr/>
        </p:nvSpPr>
        <p:spPr>
          <a:xfrm>
            <a:off x="549327" y="449350"/>
            <a:ext cx="5318400" cy="352800"/>
          </a:xfrm>
          <a:prstGeom prst="rect">
            <a:avLst/>
          </a:prstGeom>
          <a:noFill/>
          <a:ln>
            <a:noFill/>
          </a:ln>
        </p:spPr>
        <p:txBody>
          <a:bodyPr anchorCtr="0" anchor="t" bIns="0" lIns="0" spcFirstLastPara="1" rIns="0" wrap="square" tIns="0">
            <a:noAutofit/>
          </a:bodyPr>
          <a:lstStyle/>
          <a:p>
            <a:pPr indent="0" lvl="0" marL="0" marR="0" rtl="0" algn="ctr">
              <a:lnSpc>
                <a:spcPct val="125000"/>
              </a:lnSpc>
              <a:spcBef>
                <a:spcPts val="0"/>
              </a:spcBef>
              <a:spcAft>
                <a:spcPts val="0"/>
              </a:spcAft>
              <a:buClr>
                <a:srgbClr val="403C4E"/>
              </a:buClr>
              <a:buSzPts val="2200"/>
              <a:buFont typeface="Merriweather"/>
              <a:buNone/>
            </a:pPr>
            <a:r>
              <a:rPr b="1" lang="en-US" sz="2200">
                <a:solidFill>
                  <a:srgbClr val="403C4E"/>
                </a:solidFill>
                <a:latin typeface="Merriweather"/>
                <a:ea typeface="Merriweather"/>
                <a:cs typeface="Merriweather"/>
                <a:sym typeface="Merriweather"/>
              </a:rPr>
              <a:t>ключові методики викладання:</a:t>
            </a:r>
            <a:r>
              <a:rPr b="1" i="0" lang="en-US" sz="2200" u="none" cap="none" strike="noStrike">
                <a:solidFill>
                  <a:srgbClr val="403C4E"/>
                </a:solidFill>
                <a:latin typeface="Merriweather"/>
                <a:ea typeface="Merriweather"/>
                <a:cs typeface="Merriweather"/>
                <a:sym typeface="Merriweather"/>
              </a:rPr>
              <a:t> </a:t>
            </a:r>
            <a:endParaRPr b="0" i="0" sz="2200" u="none" cap="none" strike="noStrike"/>
          </a:p>
        </p:txBody>
      </p:sp>
      <p:sp>
        <p:nvSpPr>
          <p:cNvPr id="221" name="Google Shape;221;g3768c99df33_0_34"/>
          <p:cNvSpPr/>
          <p:nvPr/>
        </p:nvSpPr>
        <p:spPr>
          <a:xfrm>
            <a:off x="790218" y="1199198"/>
            <a:ext cx="13050000" cy="1947000"/>
          </a:xfrm>
          <a:prstGeom prst="rect">
            <a:avLst/>
          </a:prstGeom>
          <a:noFill/>
          <a:ln>
            <a:noFill/>
          </a:ln>
        </p:spPr>
        <p:txBody>
          <a:bodyPr anchorCtr="0" anchor="t" bIns="0" lIns="0" spcFirstLastPara="1" rIns="0" wrap="square" tIns="0">
            <a:noAutofit/>
          </a:bodyPr>
          <a:lstStyle/>
          <a:p>
            <a:pPr indent="0" lvl="0" marL="0" marR="0" rtl="0" algn="ctr">
              <a:lnSpc>
                <a:spcPct val="125409"/>
              </a:lnSpc>
              <a:spcBef>
                <a:spcPts val="0"/>
              </a:spcBef>
              <a:spcAft>
                <a:spcPts val="0"/>
              </a:spcAft>
              <a:buClr>
                <a:srgbClr val="000000"/>
              </a:buClr>
              <a:buSzPts val="6100"/>
              <a:buFont typeface="Merriweather"/>
              <a:buNone/>
            </a:pPr>
            <a:r>
              <a:rPr b="1" i="0" lang="en-US" sz="6100" u="none" cap="none" strike="noStrike">
                <a:solidFill>
                  <a:srgbClr val="000000"/>
                </a:solidFill>
                <a:latin typeface="Merriweather"/>
                <a:ea typeface="Merriweather"/>
                <a:cs typeface="Merriweather"/>
                <a:sym typeface="Merriweather"/>
              </a:rPr>
              <a:t>Занурення в Мову:</a:t>
            </a:r>
            <a:r>
              <a:rPr b="1" i="0" lang="en-US" sz="6100" u="none" cap="none" strike="noStrike">
                <a:solidFill>
                  <a:srgbClr val="403C4E"/>
                </a:solidFill>
                <a:latin typeface="Merriweather"/>
                <a:ea typeface="Merriweather"/>
                <a:cs typeface="Merriweather"/>
                <a:sym typeface="Merriweather"/>
              </a:rPr>
              <a:t> TPR та Іммерсія</a:t>
            </a:r>
            <a:endParaRPr b="0" i="0" sz="6100" u="none" cap="none" strike="noStrike"/>
          </a:p>
        </p:txBody>
      </p:sp>
      <p:sp>
        <p:nvSpPr>
          <p:cNvPr id="222" name="Google Shape;222;g3768c99df33_0_34"/>
          <p:cNvSpPr/>
          <p:nvPr/>
        </p:nvSpPr>
        <p:spPr>
          <a:xfrm>
            <a:off x="790218" y="3710702"/>
            <a:ext cx="5077500" cy="423300"/>
          </a:xfrm>
          <a:prstGeom prst="rect">
            <a:avLst/>
          </a:prstGeom>
          <a:noFill/>
          <a:ln>
            <a:noFill/>
          </a:ln>
        </p:spPr>
        <p:txBody>
          <a:bodyPr anchorCtr="0" anchor="t" bIns="0" lIns="0" spcFirstLastPara="1" rIns="0" wrap="square" tIns="0">
            <a:noAutofit/>
          </a:bodyPr>
          <a:lstStyle/>
          <a:p>
            <a:pPr indent="0" lvl="0" marL="0" marR="0" rtl="0" algn="l">
              <a:lnSpc>
                <a:spcPct val="124528"/>
              </a:lnSpc>
              <a:spcBef>
                <a:spcPts val="0"/>
              </a:spcBef>
              <a:spcAft>
                <a:spcPts val="0"/>
              </a:spcAft>
              <a:buClr>
                <a:srgbClr val="403C4E"/>
              </a:buClr>
              <a:buSzPts val="2650"/>
              <a:buFont typeface="Merriweather"/>
              <a:buNone/>
            </a:pPr>
            <a:r>
              <a:rPr b="1" i="0" lang="en-US" sz="2650" u="none" cap="none" strike="noStrike">
                <a:solidFill>
                  <a:srgbClr val="403C4E"/>
                </a:solidFill>
                <a:latin typeface="Merriweather"/>
                <a:ea typeface="Merriweather"/>
                <a:cs typeface="Merriweather"/>
                <a:sym typeface="Merriweather"/>
              </a:rPr>
              <a:t>Total Physical Response (TPR)</a:t>
            </a:r>
            <a:endParaRPr b="0" i="0" sz="2650" u="none" cap="none" strike="noStrike"/>
          </a:p>
        </p:txBody>
      </p:sp>
      <p:sp>
        <p:nvSpPr>
          <p:cNvPr id="223" name="Google Shape;223;g3768c99df33_0_34"/>
          <p:cNvSpPr/>
          <p:nvPr/>
        </p:nvSpPr>
        <p:spPr>
          <a:xfrm>
            <a:off x="790218" y="4359831"/>
            <a:ext cx="6249600" cy="1805700"/>
          </a:xfrm>
          <a:prstGeom prst="rect">
            <a:avLst/>
          </a:prstGeom>
          <a:noFill/>
          <a:ln>
            <a:noFill/>
          </a:ln>
        </p:spPr>
        <p:txBody>
          <a:bodyPr anchorCtr="0" anchor="t" bIns="0" lIns="0" spcFirstLastPara="1" rIns="0" wrap="square" tIns="0">
            <a:noAutofit/>
          </a:bodyPr>
          <a:lstStyle/>
          <a:p>
            <a:pPr indent="0" lvl="0" marL="0" marR="0" rtl="0" algn="l">
              <a:lnSpc>
                <a:spcPct val="160000"/>
              </a:lnSpc>
              <a:spcBef>
                <a:spcPts val="0"/>
              </a:spcBef>
              <a:spcAft>
                <a:spcPts val="0"/>
              </a:spcAft>
              <a:buClr>
                <a:srgbClr val="000000"/>
              </a:buClr>
              <a:buSzPts val="1750"/>
              <a:buFont typeface="Open Sans"/>
              <a:buNone/>
            </a:pPr>
            <a:r>
              <a:rPr b="0" i="0" lang="en-US" sz="1750" u="none" cap="none" strike="noStrike">
                <a:solidFill>
                  <a:srgbClr val="000000"/>
                </a:solidFill>
                <a:latin typeface="Open Sans"/>
                <a:ea typeface="Open Sans"/>
                <a:cs typeface="Open Sans"/>
                <a:sym typeface="Open Sans"/>
              </a:rPr>
              <a:t>Метод TPR базується на вивченні мови через фізичні рухи та жести. Діти виконують команди, імітують дії, що робить навчання захоплюючим і легким для запам'ятовування, сприяючи розумінню перед мовленням.</a:t>
            </a:r>
            <a:endParaRPr b="0" i="0" sz="1750" u="none" cap="none" strike="noStrike"/>
          </a:p>
        </p:txBody>
      </p:sp>
      <p:sp>
        <p:nvSpPr>
          <p:cNvPr id="224" name="Google Shape;224;g3768c99df33_0_34"/>
          <p:cNvSpPr/>
          <p:nvPr/>
        </p:nvSpPr>
        <p:spPr>
          <a:xfrm>
            <a:off x="790218" y="6368534"/>
            <a:ext cx="6249600" cy="361200"/>
          </a:xfrm>
          <a:prstGeom prst="rect">
            <a:avLst/>
          </a:prstGeom>
          <a:noFill/>
          <a:ln>
            <a:noFill/>
          </a:ln>
        </p:spPr>
        <p:txBody>
          <a:bodyPr anchorCtr="0" anchor="t" bIns="0" lIns="0" spcFirstLastPara="1" rIns="0" wrap="square" tIns="0">
            <a:noAutofit/>
          </a:bodyPr>
          <a:lstStyle/>
          <a:p>
            <a:pPr indent="-342900" lvl="0" marL="342900" marR="0" rtl="0" algn="l">
              <a:lnSpc>
                <a:spcPct val="160000"/>
              </a:lnSpc>
              <a:spcBef>
                <a:spcPts val="0"/>
              </a:spcBef>
              <a:spcAft>
                <a:spcPts val="0"/>
              </a:spcAft>
              <a:buClr>
                <a:srgbClr val="000000"/>
              </a:buClr>
              <a:buSzPts val="1750"/>
              <a:buFont typeface="Open Sans"/>
              <a:buChar char="•"/>
            </a:pPr>
            <a:r>
              <a:rPr b="0" i="0" lang="en-US" sz="1750" u="none" cap="none" strike="noStrike">
                <a:solidFill>
                  <a:srgbClr val="000000"/>
                </a:solidFill>
                <a:latin typeface="Open Sans"/>
                <a:ea typeface="Open Sans"/>
                <a:cs typeface="Open Sans"/>
                <a:sym typeface="Open Sans"/>
              </a:rPr>
              <a:t>Діти 3-6 років, початківці.</a:t>
            </a:r>
            <a:endParaRPr b="0" i="0" sz="1750" u="none" cap="none" strike="noStrike"/>
          </a:p>
        </p:txBody>
      </p:sp>
      <p:sp>
        <p:nvSpPr>
          <p:cNvPr id="225" name="Google Shape;225;g3768c99df33_0_34"/>
          <p:cNvSpPr/>
          <p:nvPr/>
        </p:nvSpPr>
        <p:spPr>
          <a:xfrm>
            <a:off x="790218" y="6808589"/>
            <a:ext cx="6249600" cy="722100"/>
          </a:xfrm>
          <a:prstGeom prst="rect">
            <a:avLst/>
          </a:prstGeom>
          <a:noFill/>
          <a:ln>
            <a:noFill/>
          </a:ln>
        </p:spPr>
        <p:txBody>
          <a:bodyPr anchorCtr="0" anchor="t" bIns="0" lIns="0" spcFirstLastPara="1" rIns="0" wrap="square" tIns="0">
            <a:noAutofit/>
          </a:bodyPr>
          <a:lstStyle/>
          <a:p>
            <a:pPr indent="-342900" lvl="0" marL="342900" marR="0" rtl="0" algn="l">
              <a:lnSpc>
                <a:spcPct val="160000"/>
              </a:lnSpc>
              <a:spcBef>
                <a:spcPts val="0"/>
              </a:spcBef>
              <a:spcAft>
                <a:spcPts val="0"/>
              </a:spcAft>
              <a:buClr>
                <a:srgbClr val="000000"/>
              </a:buClr>
              <a:buSzPts val="1750"/>
              <a:buFont typeface="Open Sans"/>
              <a:buChar char="•"/>
            </a:pPr>
            <a:r>
              <a:rPr b="0" i="0" lang="en-US" sz="1750" u="none" cap="none" strike="noStrike">
                <a:solidFill>
                  <a:srgbClr val="000000"/>
                </a:solidFill>
                <a:latin typeface="Open Sans"/>
                <a:ea typeface="Open Sans"/>
                <a:cs typeface="Open Sans"/>
                <a:sym typeface="Open Sans"/>
              </a:rPr>
              <a:t>Приклад: Імітація рухів тварин, команди "Jump!", "Clap hands!".</a:t>
            </a:r>
            <a:endParaRPr b="0" i="0" sz="1750" u="none" cap="none" strike="noStrike"/>
          </a:p>
        </p:txBody>
      </p:sp>
      <p:sp>
        <p:nvSpPr>
          <p:cNvPr id="226" name="Google Shape;226;g3768c99df33_0_34"/>
          <p:cNvSpPr/>
          <p:nvPr/>
        </p:nvSpPr>
        <p:spPr>
          <a:xfrm>
            <a:off x="7598212" y="3710702"/>
            <a:ext cx="3576000" cy="423300"/>
          </a:xfrm>
          <a:prstGeom prst="rect">
            <a:avLst/>
          </a:prstGeom>
          <a:noFill/>
          <a:ln>
            <a:noFill/>
          </a:ln>
        </p:spPr>
        <p:txBody>
          <a:bodyPr anchorCtr="0" anchor="t" bIns="0" lIns="0" spcFirstLastPara="1" rIns="0" wrap="square" tIns="0">
            <a:noAutofit/>
          </a:bodyPr>
          <a:lstStyle/>
          <a:p>
            <a:pPr indent="0" lvl="0" marL="0" marR="0" rtl="0" algn="l">
              <a:lnSpc>
                <a:spcPct val="124528"/>
              </a:lnSpc>
              <a:spcBef>
                <a:spcPts val="0"/>
              </a:spcBef>
              <a:spcAft>
                <a:spcPts val="0"/>
              </a:spcAft>
              <a:buClr>
                <a:srgbClr val="403C4E"/>
              </a:buClr>
              <a:buSzPts val="2650"/>
              <a:buFont typeface="Merriweather"/>
              <a:buNone/>
            </a:pPr>
            <a:r>
              <a:rPr b="1" i="0" lang="en-US" sz="2650" u="none" cap="none" strike="noStrike">
                <a:solidFill>
                  <a:srgbClr val="403C4E"/>
                </a:solidFill>
                <a:latin typeface="Merriweather"/>
                <a:ea typeface="Merriweather"/>
                <a:cs typeface="Merriweather"/>
                <a:sym typeface="Merriweather"/>
              </a:rPr>
              <a:t>Іммерсійний Метод</a:t>
            </a:r>
            <a:endParaRPr b="0" i="0" sz="2650" u="none" cap="none" strike="noStrike"/>
          </a:p>
        </p:txBody>
      </p:sp>
      <p:sp>
        <p:nvSpPr>
          <p:cNvPr id="227" name="Google Shape;227;g3768c99df33_0_34"/>
          <p:cNvSpPr/>
          <p:nvPr/>
        </p:nvSpPr>
        <p:spPr>
          <a:xfrm>
            <a:off x="7598212" y="4359831"/>
            <a:ext cx="6249600" cy="1444500"/>
          </a:xfrm>
          <a:prstGeom prst="rect">
            <a:avLst/>
          </a:prstGeom>
          <a:noFill/>
          <a:ln>
            <a:noFill/>
          </a:ln>
        </p:spPr>
        <p:txBody>
          <a:bodyPr anchorCtr="0" anchor="t" bIns="0" lIns="0" spcFirstLastPara="1" rIns="0" wrap="square" tIns="0">
            <a:noAutofit/>
          </a:bodyPr>
          <a:lstStyle/>
          <a:p>
            <a:pPr indent="0" lvl="0" marL="0" marR="0" rtl="0" algn="l">
              <a:lnSpc>
                <a:spcPct val="160000"/>
              </a:lnSpc>
              <a:spcBef>
                <a:spcPts val="0"/>
              </a:spcBef>
              <a:spcAft>
                <a:spcPts val="0"/>
              </a:spcAft>
              <a:buClr>
                <a:srgbClr val="000000"/>
              </a:buClr>
              <a:buSzPts val="1750"/>
              <a:buFont typeface="Open Sans"/>
              <a:buNone/>
            </a:pPr>
            <a:r>
              <a:rPr b="0" i="0" lang="en-US" sz="1750" u="none" cap="none" strike="noStrike">
                <a:solidFill>
                  <a:srgbClr val="000000"/>
                </a:solidFill>
                <a:latin typeface="Open Sans"/>
                <a:ea typeface="Open Sans"/>
                <a:cs typeface="Open Sans"/>
                <a:sym typeface="Open Sans"/>
              </a:rPr>
              <a:t>Викладачі постійно спілкуються з дітьми англійською мовою, створюючи англомовне середовище. Це сприяє органічному засвоєнню мови та розвиває слухове сприймання у повсякденних ситуаціях.</a:t>
            </a:r>
            <a:endParaRPr b="0" i="0" sz="1750" u="none" cap="none" strike="noStrike"/>
          </a:p>
        </p:txBody>
      </p:sp>
      <p:sp>
        <p:nvSpPr>
          <p:cNvPr id="228" name="Google Shape;228;g3768c99df33_0_34"/>
          <p:cNvSpPr/>
          <p:nvPr/>
        </p:nvSpPr>
        <p:spPr>
          <a:xfrm>
            <a:off x="7598212" y="6007418"/>
            <a:ext cx="6249600" cy="361200"/>
          </a:xfrm>
          <a:prstGeom prst="rect">
            <a:avLst/>
          </a:prstGeom>
          <a:noFill/>
          <a:ln>
            <a:noFill/>
          </a:ln>
        </p:spPr>
        <p:txBody>
          <a:bodyPr anchorCtr="0" anchor="t" bIns="0" lIns="0" spcFirstLastPara="1" rIns="0" wrap="square" tIns="0">
            <a:noAutofit/>
          </a:bodyPr>
          <a:lstStyle/>
          <a:p>
            <a:pPr indent="-342900" lvl="0" marL="342900" marR="0" rtl="0" algn="l">
              <a:lnSpc>
                <a:spcPct val="160000"/>
              </a:lnSpc>
              <a:spcBef>
                <a:spcPts val="0"/>
              </a:spcBef>
              <a:spcAft>
                <a:spcPts val="0"/>
              </a:spcAft>
              <a:buClr>
                <a:srgbClr val="000000"/>
              </a:buClr>
              <a:buSzPts val="1750"/>
              <a:buFont typeface="Open Sans"/>
              <a:buChar char="•"/>
            </a:pPr>
            <a:r>
              <a:rPr b="0" i="0" lang="en-US" sz="1750" u="none" cap="none" strike="noStrike">
                <a:solidFill>
                  <a:srgbClr val="000000"/>
                </a:solidFill>
                <a:latin typeface="Open Sans"/>
                <a:ea typeface="Open Sans"/>
                <a:cs typeface="Open Sans"/>
                <a:sym typeface="Open Sans"/>
              </a:rPr>
              <a:t>Дошкільнята.</a:t>
            </a:r>
            <a:endParaRPr b="0" i="0" sz="1750" u="none" cap="none" strike="noStrike"/>
          </a:p>
        </p:txBody>
      </p:sp>
      <p:sp>
        <p:nvSpPr>
          <p:cNvPr id="229" name="Google Shape;229;g3768c99df33_0_34"/>
          <p:cNvSpPr/>
          <p:nvPr/>
        </p:nvSpPr>
        <p:spPr>
          <a:xfrm>
            <a:off x="7598212" y="6447473"/>
            <a:ext cx="6249600" cy="722100"/>
          </a:xfrm>
          <a:prstGeom prst="rect">
            <a:avLst/>
          </a:prstGeom>
          <a:noFill/>
          <a:ln>
            <a:noFill/>
          </a:ln>
        </p:spPr>
        <p:txBody>
          <a:bodyPr anchorCtr="0" anchor="t" bIns="0" lIns="0" spcFirstLastPara="1" rIns="0" wrap="square" tIns="0">
            <a:noAutofit/>
          </a:bodyPr>
          <a:lstStyle/>
          <a:p>
            <a:pPr indent="-342900" lvl="0" marL="342900" marR="0" rtl="0" algn="l">
              <a:lnSpc>
                <a:spcPct val="160000"/>
              </a:lnSpc>
              <a:spcBef>
                <a:spcPts val="0"/>
              </a:spcBef>
              <a:spcAft>
                <a:spcPts val="0"/>
              </a:spcAft>
              <a:buClr>
                <a:srgbClr val="000000"/>
              </a:buClr>
              <a:buSzPts val="1750"/>
              <a:buFont typeface="Open Sans"/>
              <a:buChar char="•"/>
            </a:pPr>
            <a:r>
              <a:rPr b="0" i="0" lang="en-US" sz="1750" u="none" cap="none" strike="noStrike">
                <a:solidFill>
                  <a:srgbClr val="000000"/>
                </a:solidFill>
                <a:latin typeface="Open Sans"/>
                <a:ea typeface="Open Sans"/>
                <a:cs typeface="Open Sans"/>
                <a:sym typeface="Open Sans"/>
              </a:rPr>
              <a:t>Приклад: Повсякденне спілкування англійською під час ігор, занять та рутини.</a:t>
            </a:r>
            <a:endParaRPr b="0" i="0" sz="1750" u="none" cap="none" strike="noStrike"/>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g3768c99df33_0_74"/>
          <p:cNvSpPr/>
          <p:nvPr/>
        </p:nvSpPr>
        <p:spPr>
          <a:xfrm>
            <a:off x="2527340" y="1006078"/>
            <a:ext cx="9575700" cy="567000"/>
          </a:xfrm>
          <a:prstGeom prst="rect">
            <a:avLst/>
          </a:prstGeom>
          <a:noFill/>
          <a:ln>
            <a:noFill/>
          </a:ln>
        </p:spPr>
        <p:txBody>
          <a:bodyPr anchorCtr="0" anchor="t" bIns="0" lIns="0" spcFirstLastPara="1" rIns="0" wrap="square" tIns="0">
            <a:noAutofit/>
          </a:bodyPr>
          <a:lstStyle/>
          <a:p>
            <a:pPr indent="0" lvl="0" marL="0" marR="0" rtl="0" algn="ctr">
              <a:lnSpc>
                <a:spcPct val="125352"/>
              </a:lnSpc>
              <a:spcBef>
                <a:spcPts val="0"/>
              </a:spcBef>
              <a:spcAft>
                <a:spcPts val="0"/>
              </a:spcAft>
              <a:buClr>
                <a:srgbClr val="403C4E"/>
              </a:buClr>
              <a:buSzPts val="3550"/>
              <a:buFont typeface="Merriweather"/>
              <a:buNone/>
            </a:pPr>
            <a:r>
              <a:rPr b="1" i="0" lang="en-US" sz="3550" u="none" cap="none" strike="noStrike">
                <a:solidFill>
                  <a:srgbClr val="403C4E"/>
                </a:solidFill>
                <a:latin typeface="Merriweather"/>
                <a:ea typeface="Merriweather"/>
                <a:cs typeface="Merriweather"/>
                <a:sym typeface="Merriweather"/>
              </a:rPr>
              <a:t>Ігровий Метод</a:t>
            </a:r>
            <a:endParaRPr b="0" i="0" sz="3550" u="none" cap="none" strike="noStrike"/>
          </a:p>
        </p:txBody>
      </p:sp>
      <p:sp>
        <p:nvSpPr>
          <p:cNvPr id="236" name="Google Shape;236;g3768c99df33_0_74"/>
          <p:cNvSpPr/>
          <p:nvPr/>
        </p:nvSpPr>
        <p:spPr>
          <a:xfrm>
            <a:off x="793790" y="2032278"/>
            <a:ext cx="7604400" cy="1451700"/>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403C4E"/>
              </a:buClr>
              <a:buSzPts val="1750"/>
              <a:buFont typeface="Open Sans"/>
              <a:buNone/>
            </a:pPr>
            <a:r>
              <a:rPr b="0" i="0" lang="en-US" sz="1750" u="none" cap="none" strike="noStrike">
                <a:solidFill>
                  <a:srgbClr val="403C4E"/>
                </a:solidFill>
                <a:latin typeface="Open Sans"/>
                <a:ea typeface="Open Sans"/>
                <a:cs typeface="Open Sans"/>
                <a:sym typeface="Open Sans"/>
              </a:rPr>
              <a:t>Ігровий метод є фундаментальним у дошкільній освіті, адже через гру діти найлегше засвоюють нові знання. У викладанні англійської це означає інтеграцію мови в різноманітні ігрові завдання, рольові ігри та змагання.</a:t>
            </a:r>
            <a:endParaRPr b="0" i="0" sz="1750" u="none" cap="none" strike="noStrike"/>
          </a:p>
        </p:txBody>
      </p:sp>
      <p:sp>
        <p:nvSpPr>
          <p:cNvPr id="237" name="Google Shape;237;g3768c99df33_0_74"/>
          <p:cNvSpPr/>
          <p:nvPr/>
        </p:nvSpPr>
        <p:spPr>
          <a:xfrm>
            <a:off x="793790" y="3687961"/>
            <a:ext cx="7604400" cy="725700"/>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403C4E"/>
              </a:buClr>
              <a:buSzPts val="1750"/>
              <a:buFont typeface="Open Sans"/>
              <a:buNone/>
            </a:pPr>
            <a:r>
              <a:rPr b="1" i="0" lang="en-US" sz="1750" u="none" cap="none" strike="noStrike">
                <a:solidFill>
                  <a:srgbClr val="403C4E"/>
                </a:solidFill>
                <a:latin typeface="Open Sans"/>
                <a:ea typeface="Open Sans"/>
                <a:cs typeface="Open Sans"/>
                <a:sym typeface="Open Sans"/>
              </a:rPr>
              <a:t>Ігри на запам'ятовування:</a:t>
            </a:r>
            <a:r>
              <a:rPr b="0" i="0" lang="en-US" sz="1750" u="none" cap="none" strike="noStrike">
                <a:solidFill>
                  <a:srgbClr val="403C4E"/>
                </a:solidFill>
                <a:latin typeface="Open Sans"/>
                <a:ea typeface="Open Sans"/>
                <a:cs typeface="Open Sans"/>
                <a:sym typeface="Open Sans"/>
              </a:rPr>
              <a:t> "What's missing?" (Що зникло?), "Snowball" (Снігова куля).</a:t>
            </a:r>
            <a:endParaRPr b="0" i="0" sz="1750" u="none" cap="none" strike="noStrike"/>
          </a:p>
        </p:txBody>
      </p:sp>
      <p:sp>
        <p:nvSpPr>
          <p:cNvPr id="238" name="Google Shape;238;g3768c99df33_0_74"/>
          <p:cNvSpPr/>
          <p:nvPr/>
        </p:nvSpPr>
        <p:spPr>
          <a:xfrm>
            <a:off x="793790" y="4493062"/>
            <a:ext cx="7604400" cy="725700"/>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403C4E"/>
              </a:buClr>
              <a:buSzPts val="1750"/>
              <a:buFont typeface="Open Sans"/>
              <a:buNone/>
            </a:pPr>
            <a:r>
              <a:rPr b="1" i="0" lang="en-US" sz="1750" u="none" cap="none" strike="noStrike">
                <a:solidFill>
                  <a:srgbClr val="403C4E"/>
                </a:solidFill>
                <a:latin typeface="Open Sans"/>
                <a:ea typeface="Open Sans"/>
                <a:cs typeface="Open Sans"/>
                <a:sym typeface="Open Sans"/>
              </a:rPr>
              <a:t>Рольові ігри:</a:t>
            </a:r>
            <a:r>
              <a:rPr b="0" i="0" lang="en-US" sz="1750" u="none" cap="none" strike="noStrike">
                <a:solidFill>
                  <a:srgbClr val="403C4E"/>
                </a:solidFill>
                <a:latin typeface="Open Sans"/>
                <a:ea typeface="Open Sans"/>
                <a:cs typeface="Open Sans"/>
                <a:sym typeface="Open Sans"/>
              </a:rPr>
              <a:t> "У магазині", "У лікаря", "У зоопарку" – створюють реальні ситуації для спілкування.</a:t>
            </a:r>
            <a:endParaRPr b="0" i="0" sz="1750" u="none" cap="none" strike="noStrike"/>
          </a:p>
        </p:txBody>
      </p:sp>
      <p:sp>
        <p:nvSpPr>
          <p:cNvPr id="239" name="Google Shape;239;g3768c99df33_0_74"/>
          <p:cNvSpPr/>
          <p:nvPr/>
        </p:nvSpPr>
        <p:spPr>
          <a:xfrm>
            <a:off x="793790" y="5298162"/>
            <a:ext cx="7604400" cy="725700"/>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403C4E"/>
              </a:buClr>
              <a:buSzPts val="1750"/>
              <a:buFont typeface="Open Sans"/>
              <a:buNone/>
            </a:pPr>
            <a:r>
              <a:rPr b="1" i="0" lang="en-US" sz="1750" u="none" cap="none" strike="noStrike">
                <a:solidFill>
                  <a:srgbClr val="403C4E"/>
                </a:solidFill>
                <a:latin typeface="Open Sans"/>
                <a:ea typeface="Open Sans"/>
                <a:cs typeface="Open Sans"/>
                <a:sym typeface="Open Sans"/>
              </a:rPr>
              <a:t>Настільні ігри та кросворди:</a:t>
            </a:r>
            <a:r>
              <a:rPr b="0" i="0" lang="en-US" sz="1750" u="none" cap="none" strike="noStrike">
                <a:solidFill>
                  <a:srgbClr val="403C4E"/>
                </a:solidFill>
                <a:latin typeface="Open Sans"/>
                <a:ea typeface="Open Sans"/>
                <a:cs typeface="Open Sans"/>
                <a:sym typeface="Open Sans"/>
              </a:rPr>
              <a:t> Розвивають логічне мислення та розширюють словниковий запас.</a:t>
            </a:r>
            <a:endParaRPr b="0" i="0" sz="1750" u="none" cap="none" strike="noStrike"/>
          </a:p>
        </p:txBody>
      </p:sp>
      <p:sp>
        <p:nvSpPr>
          <p:cNvPr id="240" name="Google Shape;240;g3768c99df33_0_74"/>
          <p:cNvSpPr/>
          <p:nvPr/>
        </p:nvSpPr>
        <p:spPr>
          <a:xfrm>
            <a:off x="793790" y="6228040"/>
            <a:ext cx="7604400" cy="725700"/>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403C4E"/>
              </a:buClr>
              <a:buSzPts val="1750"/>
              <a:buFont typeface="Open Sans"/>
              <a:buNone/>
            </a:pPr>
            <a:r>
              <a:rPr b="1" i="0" lang="en-US" sz="1750" u="none" cap="none" strike="noStrike">
                <a:solidFill>
                  <a:srgbClr val="403C4E"/>
                </a:solidFill>
                <a:latin typeface="Open Sans"/>
                <a:ea typeface="Open Sans"/>
                <a:cs typeface="Open Sans"/>
                <a:sym typeface="Open Sans"/>
              </a:rPr>
              <a:t>Переваги:</a:t>
            </a:r>
            <a:r>
              <a:rPr b="0" i="0" lang="en-US" sz="1750" u="none" cap="none" strike="noStrike">
                <a:solidFill>
                  <a:srgbClr val="403C4E"/>
                </a:solidFill>
                <a:latin typeface="Open Sans"/>
                <a:ea typeface="Open Sans"/>
                <a:cs typeface="Open Sans"/>
                <a:sym typeface="Open Sans"/>
              </a:rPr>
              <a:t> Підвищує мотивацію, робить навчання приємним і знижує стрес, сприяє ефективному засвоєнню нових слів і фраз.</a:t>
            </a:r>
            <a:endParaRPr b="0" i="0" sz="1750" u="none" cap="none" strike="noStrike"/>
          </a:p>
        </p:txBody>
      </p:sp>
      <p:pic>
        <p:nvPicPr>
          <p:cNvPr descr="preencoded.png" id="241" name="Google Shape;241;g3768c99df33_0_74"/>
          <p:cNvPicPr preferRelativeResize="0"/>
          <p:nvPr/>
        </p:nvPicPr>
        <p:blipFill rotWithShape="1">
          <a:blip r:embed="rId3">
            <a:alphaModFix/>
          </a:blip>
          <a:srcRect b="0" l="0" r="0" t="0"/>
          <a:stretch/>
        </p:blipFill>
        <p:spPr>
          <a:xfrm>
            <a:off x="8959096" y="2083356"/>
            <a:ext cx="4885016" cy="488501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g3768c99df33_0_111"/>
          <p:cNvSpPr/>
          <p:nvPr/>
        </p:nvSpPr>
        <p:spPr>
          <a:xfrm>
            <a:off x="5535454" y="814149"/>
            <a:ext cx="3559500" cy="345300"/>
          </a:xfrm>
          <a:prstGeom prst="rect">
            <a:avLst/>
          </a:prstGeom>
          <a:noFill/>
          <a:ln>
            <a:noFill/>
          </a:ln>
        </p:spPr>
        <p:txBody>
          <a:bodyPr anchorCtr="0" anchor="t" bIns="0" lIns="0" spcFirstLastPara="1" rIns="0" wrap="square" tIns="0">
            <a:noAutofit/>
          </a:bodyPr>
          <a:lstStyle/>
          <a:p>
            <a:pPr indent="0" lvl="0" marL="0" marR="0" rtl="0" algn="ctr">
              <a:lnSpc>
                <a:spcPct val="125581"/>
              </a:lnSpc>
              <a:spcBef>
                <a:spcPts val="0"/>
              </a:spcBef>
              <a:spcAft>
                <a:spcPts val="0"/>
              </a:spcAft>
              <a:buClr>
                <a:srgbClr val="403C4E"/>
              </a:buClr>
              <a:buSzPts val="2150"/>
              <a:buFont typeface="Merriweather"/>
              <a:buNone/>
            </a:pPr>
            <a:r>
              <a:rPr b="1" i="0" lang="en-US" sz="2150" u="none" cap="none" strike="noStrike">
                <a:solidFill>
                  <a:srgbClr val="403C4E"/>
                </a:solidFill>
                <a:latin typeface="Merriweather"/>
                <a:ea typeface="Merriweather"/>
                <a:cs typeface="Merriweather"/>
                <a:sym typeface="Merriweather"/>
              </a:rPr>
              <a:t>СУЧАСНІ ІНСТРУМЕНТИ</a:t>
            </a:r>
            <a:endParaRPr b="0" i="0" sz="2150" u="none" cap="none" strike="noStrike"/>
          </a:p>
        </p:txBody>
      </p:sp>
      <p:sp>
        <p:nvSpPr>
          <p:cNvPr id="248" name="Google Shape;248;g3768c99df33_0_111"/>
          <p:cNvSpPr/>
          <p:nvPr/>
        </p:nvSpPr>
        <p:spPr>
          <a:xfrm>
            <a:off x="773787" y="1380530"/>
            <a:ext cx="13082700" cy="1906800"/>
          </a:xfrm>
          <a:prstGeom prst="rect">
            <a:avLst/>
          </a:prstGeom>
          <a:noFill/>
          <a:ln>
            <a:noFill/>
          </a:ln>
        </p:spPr>
        <p:txBody>
          <a:bodyPr anchorCtr="0" anchor="t" bIns="0" lIns="0" spcFirstLastPara="1" rIns="0" wrap="square" tIns="0">
            <a:noAutofit/>
          </a:bodyPr>
          <a:lstStyle/>
          <a:p>
            <a:pPr indent="0" lvl="0" marL="0" marR="0" rtl="0" algn="ctr">
              <a:lnSpc>
                <a:spcPct val="125000"/>
              </a:lnSpc>
              <a:spcBef>
                <a:spcPts val="0"/>
              </a:spcBef>
              <a:spcAft>
                <a:spcPts val="0"/>
              </a:spcAft>
              <a:buClr>
                <a:srgbClr val="000000"/>
              </a:buClr>
              <a:buSzPts val="6000"/>
              <a:buFont typeface="Merriweather"/>
              <a:buNone/>
            </a:pPr>
            <a:r>
              <a:rPr b="1" i="0" lang="en-US" sz="6000" u="none" cap="none" strike="noStrike">
                <a:solidFill>
                  <a:srgbClr val="000000"/>
                </a:solidFill>
                <a:latin typeface="Merriweather"/>
                <a:ea typeface="Merriweather"/>
                <a:cs typeface="Merriweather"/>
                <a:sym typeface="Merriweather"/>
              </a:rPr>
              <a:t>Мультимедіа та Цифрові Додатки</a:t>
            </a:r>
            <a:endParaRPr b="0" i="0" sz="6000" u="none" cap="none" strike="noStrike"/>
          </a:p>
        </p:txBody>
      </p:sp>
      <p:sp>
        <p:nvSpPr>
          <p:cNvPr id="249" name="Google Shape;249;g3768c99df33_0_111"/>
          <p:cNvSpPr/>
          <p:nvPr/>
        </p:nvSpPr>
        <p:spPr>
          <a:xfrm>
            <a:off x="773787" y="3950613"/>
            <a:ext cx="6430800" cy="3464700"/>
          </a:xfrm>
          <a:prstGeom prst="roundRect">
            <a:avLst>
              <a:gd fmla="val 4223" name="adj"/>
            </a:avLst>
          </a:prstGeom>
          <a:solidFill>
            <a:srgbClr val="FFD1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 name="Google Shape;250;g3768c99df33_0_111"/>
          <p:cNvSpPr/>
          <p:nvPr/>
        </p:nvSpPr>
        <p:spPr>
          <a:xfrm>
            <a:off x="773787" y="3920133"/>
            <a:ext cx="6430800" cy="121800"/>
          </a:xfrm>
          <a:prstGeom prst="roundRect">
            <a:avLst>
              <a:gd fmla="val 76165" name="adj"/>
            </a:avLst>
          </a:prstGeom>
          <a:solidFill>
            <a:srgbClr val="FFAD9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g3768c99df33_0_111"/>
          <p:cNvSpPr/>
          <p:nvPr/>
        </p:nvSpPr>
        <p:spPr>
          <a:xfrm>
            <a:off x="3657600" y="3619024"/>
            <a:ext cx="663300" cy="663300"/>
          </a:xfrm>
          <a:prstGeom prst="roundRect">
            <a:avLst>
              <a:gd fmla="val 137882" name="adj"/>
            </a:avLst>
          </a:prstGeom>
          <a:solidFill>
            <a:srgbClr val="FFAD9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252" name="Google Shape;252;g3768c99df33_0_111"/>
          <p:cNvPicPr preferRelativeResize="0"/>
          <p:nvPr/>
        </p:nvPicPr>
        <p:blipFill rotWithShape="1">
          <a:blip r:embed="rId3">
            <a:alphaModFix/>
          </a:blip>
          <a:srcRect b="0" l="0" r="0" t="0"/>
          <a:stretch/>
        </p:blipFill>
        <p:spPr>
          <a:xfrm>
            <a:off x="3856553" y="3784759"/>
            <a:ext cx="265271" cy="331589"/>
          </a:xfrm>
          <a:prstGeom prst="rect">
            <a:avLst/>
          </a:prstGeom>
          <a:noFill/>
          <a:ln>
            <a:noFill/>
          </a:ln>
        </p:spPr>
      </p:pic>
      <p:sp>
        <p:nvSpPr>
          <p:cNvPr id="253" name="Google Shape;253;g3768c99df33_0_111"/>
          <p:cNvSpPr/>
          <p:nvPr/>
        </p:nvSpPr>
        <p:spPr>
          <a:xfrm>
            <a:off x="1025247" y="4503301"/>
            <a:ext cx="4916400" cy="4146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403C4E"/>
              </a:buClr>
              <a:buSzPts val="2600"/>
              <a:buFont typeface="Merriweather"/>
              <a:buNone/>
            </a:pPr>
            <a:r>
              <a:rPr b="1" i="0" lang="en-US" sz="2600" u="none" cap="none" strike="noStrike">
                <a:solidFill>
                  <a:srgbClr val="403C4E"/>
                </a:solidFill>
                <a:latin typeface="Merriweather"/>
                <a:ea typeface="Merriweather"/>
                <a:cs typeface="Merriweather"/>
                <a:sym typeface="Merriweather"/>
              </a:rPr>
              <a:t>Використання Мультимедіа</a:t>
            </a:r>
            <a:endParaRPr b="0" i="0" sz="2600" u="none" cap="none" strike="noStrike"/>
          </a:p>
        </p:txBody>
      </p:sp>
      <p:sp>
        <p:nvSpPr>
          <p:cNvPr id="254" name="Google Shape;254;g3768c99df33_0_111"/>
          <p:cNvSpPr/>
          <p:nvPr/>
        </p:nvSpPr>
        <p:spPr>
          <a:xfrm>
            <a:off x="1025247" y="5050393"/>
            <a:ext cx="5928000" cy="1414800"/>
          </a:xfrm>
          <a:prstGeom prst="rect">
            <a:avLst/>
          </a:prstGeom>
          <a:noFill/>
          <a:ln>
            <a:noFill/>
          </a:ln>
        </p:spPr>
        <p:txBody>
          <a:bodyPr anchorCtr="0" anchor="t" bIns="0" lIns="0" spcFirstLastPara="1" rIns="0" wrap="square" tIns="0">
            <a:noAutofit/>
          </a:bodyPr>
          <a:lstStyle/>
          <a:p>
            <a:pPr indent="0" lvl="0" marL="0" marR="0" rtl="0" algn="l">
              <a:lnSpc>
                <a:spcPct val="161764"/>
              </a:lnSpc>
              <a:spcBef>
                <a:spcPts val="0"/>
              </a:spcBef>
              <a:spcAft>
                <a:spcPts val="0"/>
              </a:spcAft>
              <a:buClr>
                <a:srgbClr val="403C4E"/>
              </a:buClr>
              <a:buSzPts val="1700"/>
              <a:buFont typeface="Open Sans"/>
              <a:buNone/>
            </a:pPr>
            <a:r>
              <a:rPr b="0" i="0" lang="en-US" sz="1700" u="none" cap="none" strike="noStrike">
                <a:solidFill>
                  <a:srgbClr val="403C4E"/>
                </a:solidFill>
                <a:latin typeface="Open Sans"/>
                <a:ea typeface="Open Sans"/>
                <a:cs typeface="Open Sans"/>
                <a:sym typeface="Open Sans"/>
              </a:rPr>
              <a:t>Відеоматеріали, пісні та мультфільми роблять навчання візуально привабливим та інтерактивним. Це допомагає краще засвоїти мовний матеріал і забезпечує цікавий досвід навчання.</a:t>
            </a:r>
            <a:endParaRPr b="0" i="0" sz="1700" u="none" cap="none" strike="noStrike"/>
          </a:p>
        </p:txBody>
      </p:sp>
      <p:sp>
        <p:nvSpPr>
          <p:cNvPr id="255" name="Google Shape;255;g3768c99df33_0_111"/>
          <p:cNvSpPr/>
          <p:nvPr/>
        </p:nvSpPr>
        <p:spPr>
          <a:xfrm>
            <a:off x="1025247" y="6597968"/>
            <a:ext cx="5928000" cy="566100"/>
          </a:xfrm>
          <a:prstGeom prst="rect">
            <a:avLst/>
          </a:prstGeom>
          <a:noFill/>
          <a:ln>
            <a:noFill/>
          </a:ln>
        </p:spPr>
        <p:txBody>
          <a:bodyPr anchorCtr="0" anchor="t" bIns="0" lIns="0" spcFirstLastPara="1" rIns="0" wrap="square" tIns="0">
            <a:noAutofit/>
          </a:bodyPr>
          <a:lstStyle/>
          <a:p>
            <a:pPr indent="0" lvl="0" marL="0" marR="0" rtl="0" algn="l">
              <a:lnSpc>
                <a:spcPct val="162963"/>
              </a:lnSpc>
              <a:spcBef>
                <a:spcPts val="0"/>
              </a:spcBef>
              <a:spcAft>
                <a:spcPts val="0"/>
              </a:spcAft>
              <a:buClr>
                <a:srgbClr val="403C4E"/>
              </a:buClr>
              <a:buSzPts val="1350"/>
              <a:buFont typeface="Open Sans"/>
              <a:buNone/>
            </a:pPr>
            <a:r>
              <a:rPr b="1" i="0" lang="en-US" sz="1350" u="none" cap="none" strike="noStrike">
                <a:solidFill>
                  <a:srgbClr val="403C4E"/>
                </a:solidFill>
                <a:latin typeface="Open Sans"/>
                <a:ea typeface="Open Sans"/>
                <a:cs typeface="Open Sans"/>
                <a:sym typeface="Open Sans"/>
              </a:rPr>
              <a:t>Приклади:</a:t>
            </a:r>
            <a:r>
              <a:rPr b="0" i="0" lang="en-US" sz="1350" u="none" cap="none" strike="noStrike">
                <a:solidFill>
                  <a:srgbClr val="403C4E"/>
                </a:solidFill>
                <a:latin typeface="Open Sans"/>
                <a:ea typeface="Open Sans"/>
                <a:cs typeface="Open Sans"/>
                <a:sym typeface="Open Sans"/>
              </a:rPr>
              <a:t> Мультфільм "Muzzy in Gondoland", інтерактивні пісні та аудіозаписи.</a:t>
            </a:r>
            <a:endParaRPr b="0" i="0" sz="1350" u="none" cap="none" strike="noStrike"/>
          </a:p>
        </p:txBody>
      </p:sp>
      <p:sp>
        <p:nvSpPr>
          <p:cNvPr id="256" name="Google Shape;256;g3768c99df33_0_111"/>
          <p:cNvSpPr/>
          <p:nvPr/>
        </p:nvSpPr>
        <p:spPr>
          <a:xfrm>
            <a:off x="7425690" y="3950613"/>
            <a:ext cx="6430800" cy="3464700"/>
          </a:xfrm>
          <a:prstGeom prst="roundRect">
            <a:avLst>
              <a:gd fmla="val 4223" name="adj"/>
            </a:avLst>
          </a:prstGeom>
          <a:solidFill>
            <a:srgbClr val="FFD1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 name="Google Shape;257;g3768c99df33_0_111"/>
          <p:cNvSpPr/>
          <p:nvPr/>
        </p:nvSpPr>
        <p:spPr>
          <a:xfrm>
            <a:off x="7425690" y="3920133"/>
            <a:ext cx="6430800" cy="121800"/>
          </a:xfrm>
          <a:prstGeom prst="roundRect">
            <a:avLst>
              <a:gd fmla="val 76165" name="adj"/>
            </a:avLst>
          </a:prstGeom>
          <a:solidFill>
            <a:srgbClr val="FFAD9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g3768c99df33_0_111"/>
          <p:cNvSpPr/>
          <p:nvPr/>
        </p:nvSpPr>
        <p:spPr>
          <a:xfrm>
            <a:off x="10309503" y="3619024"/>
            <a:ext cx="663300" cy="663300"/>
          </a:xfrm>
          <a:prstGeom prst="roundRect">
            <a:avLst>
              <a:gd fmla="val 137882" name="adj"/>
            </a:avLst>
          </a:prstGeom>
          <a:solidFill>
            <a:srgbClr val="FFAD9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259" name="Google Shape;259;g3768c99df33_0_111"/>
          <p:cNvPicPr preferRelativeResize="0"/>
          <p:nvPr/>
        </p:nvPicPr>
        <p:blipFill rotWithShape="1">
          <a:blip r:embed="rId4">
            <a:alphaModFix/>
          </a:blip>
          <a:srcRect b="0" l="0" r="0" t="0"/>
          <a:stretch/>
        </p:blipFill>
        <p:spPr>
          <a:xfrm>
            <a:off x="10508456" y="3784759"/>
            <a:ext cx="265271" cy="331589"/>
          </a:xfrm>
          <a:prstGeom prst="rect">
            <a:avLst/>
          </a:prstGeom>
          <a:noFill/>
          <a:ln>
            <a:noFill/>
          </a:ln>
        </p:spPr>
      </p:pic>
      <p:sp>
        <p:nvSpPr>
          <p:cNvPr id="260" name="Google Shape;260;g3768c99df33_0_111"/>
          <p:cNvSpPr/>
          <p:nvPr/>
        </p:nvSpPr>
        <p:spPr>
          <a:xfrm>
            <a:off x="7677150" y="4503301"/>
            <a:ext cx="5876100" cy="4146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403C4E"/>
              </a:buClr>
              <a:buSzPts val="2600"/>
              <a:buFont typeface="Merriweather"/>
              <a:buNone/>
            </a:pPr>
            <a:r>
              <a:rPr b="1" i="0" lang="en-US" sz="2600" u="none" cap="none" strike="noStrike">
                <a:solidFill>
                  <a:srgbClr val="403C4E"/>
                </a:solidFill>
                <a:latin typeface="Merriweather"/>
                <a:ea typeface="Merriweather"/>
                <a:cs typeface="Merriweather"/>
                <a:sym typeface="Merriweather"/>
              </a:rPr>
              <a:t>Цифрові Інструменти та Додатки</a:t>
            </a:r>
            <a:endParaRPr b="0" i="0" sz="2600" u="none" cap="none" strike="noStrike"/>
          </a:p>
        </p:txBody>
      </p:sp>
      <p:sp>
        <p:nvSpPr>
          <p:cNvPr id="261" name="Google Shape;261;g3768c99df33_0_111"/>
          <p:cNvSpPr/>
          <p:nvPr/>
        </p:nvSpPr>
        <p:spPr>
          <a:xfrm>
            <a:off x="7677150" y="5050393"/>
            <a:ext cx="5928000" cy="1414800"/>
          </a:xfrm>
          <a:prstGeom prst="rect">
            <a:avLst/>
          </a:prstGeom>
          <a:noFill/>
          <a:ln>
            <a:noFill/>
          </a:ln>
        </p:spPr>
        <p:txBody>
          <a:bodyPr anchorCtr="0" anchor="t" bIns="0" lIns="0" spcFirstLastPara="1" rIns="0" wrap="square" tIns="0">
            <a:noAutofit/>
          </a:bodyPr>
          <a:lstStyle/>
          <a:p>
            <a:pPr indent="0" lvl="0" marL="0" marR="0" rtl="0" algn="l">
              <a:lnSpc>
                <a:spcPct val="161764"/>
              </a:lnSpc>
              <a:spcBef>
                <a:spcPts val="0"/>
              </a:spcBef>
              <a:spcAft>
                <a:spcPts val="0"/>
              </a:spcAft>
              <a:buClr>
                <a:srgbClr val="403C4E"/>
              </a:buClr>
              <a:buSzPts val="1700"/>
              <a:buFont typeface="Open Sans"/>
              <a:buNone/>
            </a:pPr>
            <a:r>
              <a:rPr b="0" i="0" lang="en-US" sz="1700" u="none" cap="none" strike="noStrike">
                <a:solidFill>
                  <a:srgbClr val="403C4E"/>
                </a:solidFill>
                <a:latin typeface="Open Sans"/>
                <a:ea typeface="Open Sans"/>
                <a:cs typeface="Open Sans"/>
                <a:sym typeface="Open Sans"/>
              </a:rPr>
              <a:t>Інтерактивні освітні програми та мобільні додатки пропонують персоналізоване навчання та миттєвий зворотний зв'язок, що підвищує мотивацію та дозволяє дітям навчатися самостійно.</a:t>
            </a:r>
            <a:endParaRPr b="0" i="0" sz="1700" u="none" cap="none" strike="noStrike"/>
          </a:p>
        </p:txBody>
      </p:sp>
      <p:sp>
        <p:nvSpPr>
          <p:cNvPr id="262" name="Google Shape;262;g3768c99df33_0_111"/>
          <p:cNvSpPr/>
          <p:nvPr/>
        </p:nvSpPr>
        <p:spPr>
          <a:xfrm>
            <a:off x="7677150" y="6597968"/>
            <a:ext cx="5928000" cy="566100"/>
          </a:xfrm>
          <a:prstGeom prst="rect">
            <a:avLst/>
          </a:prstGeom>
          <a:noFill/>
          <a:ln>
            <a:noFill/>
          </a:ln>
        </p:spPr>
        <p:txBody>
          <a:bodyPr anchorCtr="0" anchor="t" bIns="0" lIns="0" spcFirstLastPara="1" rIns="0" wrap="square" tIns="0">
            <a:noAutofit/>
          </a:bodyPr>
          <a:lstStyle/>
          <a:p>
            <a:pPr indent="0" lvl="0" marL="0" marR="0" rtl="0" algn="l">
              <a:lnSpc>
                <a:spcPct val="162963"/>
              </a:lnSpc>
              <a:spcBef>
                <a:spcPts val="0"/>
              </a:spcBef>
              <a:spcAft>
                <a:spcPts val="0"/>
              </a:spcAft>
              <a:buClr>
                <a:srgbClr val="403C4E"/>
              </a:buClr>
              <a:buSzPts val="1350"/>
              <a:buFont typeface="Open Sans"/>
              <a:buNone/>
            </a:pPr>
            <a:r>
              <a:rPr b="1" i="0" lang="en-US" sz="1350" u="none" cap="none" strike="noStrike">
                <a:solidFill>
                  <a:srgbClr val="403C4E"/>
                </a:solidFill>
                <a:latin typeface="Open Sans"/>
                <a:ea typeface="Open Sans"/>
                <a:cs typeface="Open Sans"/>
                <a:sym typeface="Open Sans"/>
              </a:rPr>
              <a:t>Приклади:</a:t>
            </a:r>
            <a:r>
              <a:rPr b="0" i="0" lang="en-US" sz="1350" u="none" cap="none" strike="noStrike">
                <a:solidFill>
                  <a:srgbClr val="403C4E"/>
                </a:solidFill>
                <a:latin typeface="Open Sans"/>
                <a:ea typeface="Open Sans"/>
                <a:cs typeface="Open Sans"/>
                <a:sym typeface="Open Sans"/>
              </a:rPr>
              <a:t> British Council Kids, Duolingo Kids, Memrise, Kahoot, Mondly Kids, YouTube-канали.</a:t>
            </a:r>
            <a:endParaRPr b="0" i="0" sz="1350" u="none" cap="none" strike="noStrike"/>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g3768c99df33_0_157"/>
          <p:cNvSpPr/>
          <p:nvPr/>
        </p:nvSpPr>
        <p:spPr>
          <a:xfrm>
            <a:off x="1265277" y="843201"/>
            <a:ext cx="12099600" cy="525600"/>
          </a:xfrm>
          <a:prstGeom prst="rect">
            <a:avLst/>
          </a:prstGeom>
          <a:noFill/>
          <a:ln>
            <a:noFill/>
          </a:ln>
        </p:spPr>
        <p:txBody>
          <a:bodyPr anchorCtr="0" anchor="t" bIns="0" lIns="0" spcFirstLastPara="1" rIns="0" wrap="square" tIns="0">
            <a:noAutofit/>
          </a:bodyPr>
          <a:lstStyle/>
          <a:p>
            <a:pPr indent="0" lvl="0" marL="0" marR="0" rtl="0" algn="ctr">
              <a:lnSpc>
                <a:spcPct val="124242"/>
              </a:lnSpc>
              <a:spcBef>
                <a:spcPts val="0"/>
              </a:spcBef>
              <a:spcAft>
                <a:spcPts val="0"/>
              </a:spcAft>
              <a:buClr>
                <a:srgbClr val="403C4E"/>
              </a:buClr>
              <a:buSzPts val="3300"/>
              <a:buFont typeface="Merriweather"/>
              <a:buNone/>
            </a:pPr>
            <a:r>
              <a:rPr b="1" i="0" lang="en-US" sz="3300" u="none" cap="none" strike="noStrike">
                <a:solidFill>
                  <a:srgbClr val="403C4E"/>
                </a:solidFill>
                <a:latin typeface="Merriweather"/>
                <a:ea typeface="Merriweather"/>
                <a:cs typeface="Merriweather"/>
                <a:sym typeface="Merriweather"/>
              </a:rPr>
              <a:t>Читання Книг в Оригіналі: Перші Кроки до Літератури</a:t>
            </a:r>
            <a:endParaRPr b="0" i="0" sz="3300" u="none" cap="none" strike="noStrike"/>
          </a:p>
        </p:txBody>
      </p:sp>
      <p:pic>
        <p:nvPicPr>
          <p:cNvPr descr="preencoded.png" id="269" name="Google Shape;269;g3768c99df33_0_157"/>
          <p:cNvPicPr preferRelativeResize="0"/>
          <p:nvPr/>
        </p:nvPicPr>
        <p:blipFill rotWithShape="1">
          <a:blip r:embed="rId3">
            <a:alphaModFix/>
          </a:blip>
          <a:srcRect b="0" l="0" r="0" t="0"/>
          <a:stretch/>
        </p:blipFill>
        <p:spPr>
          <a:xfrm>
            <a:off x="735925" y="1841778"/>
            <a:ext cx="4955620" cy="4955620"/>
          </a:xfrm>
          <a:prstGeom prst="rect">
            <a:avLst/>
          </a:prstGeom>
          <a:noFill/>
          <a:ln>
            <a:noFill/>
          </a:ln>
        </p:spPr>
      </p:pic>
      <p:sp>
        <p:nvSpPr>
          <p:cNvPr id="270" name="Google Shape;270;g3768c99df33_0_157"/>
          <p:cNvSpPr/>
          <p:nvPr/>
        </p:nvSpPr>
        <p:spPr>
          <a:xfrm>
            <a:off x="6212086" y="1794510"/>
            <a:ext cx="7689900" cy="1345500"/>
          </a:xfrm>
          <a:prstGeom prst="rect">
            <a:avLst/>
          </a:prstGeom>
          <a:noFill/>
          <a:ln>
            <a:noFill/>
          </a:ln>
        </p:spPr>
        <p:txBody>
          <a:bodyPr anchorCtr="0" anchor="t" bIns="0" lIns="0" spcFirstLastPara="1" rIns="0" wrap="square" tIns="0">
            <a:noAutofit/>
          </a:bodyPr>
          <a:lstStyle/>
          <a:p>
            <a:pPr indent="0" lvl="0" marL="0" marR="0" rtl="0" algn="l">
              <a:lnSpc>
                <a:spcPct val="157575"/>
              </a:lnSpc>
              <a:spcBef>
                <a:spcPts val="0"/>
              </a:spcBef>
              <a:spcAft>
                <a:spcPts val="0"/>
              </a:spcAft>
              <a:buClr>
                <a:srgbClr val="403C4E"/>
              </a:buClr>
              <a:buSzPts val="1650"/>
              <a:buFont typeface="Open Sans"/>
              <a:buNone/>
            </a:pPr>
            <a:r>
              <a:rPr b="0" i="0" lang="en-US" sz="1650" u="none" cap="none" strike="noStrike">
                <a:solidFill>
                  <a:srgbClr val="403C4E"/>
                </a:solidFill>
                <a:latin typeface="Open Sans"/>
                <a:ea typeface="Open Sans"/>
                <a:cs typeface="Open Sans"/>
                <a:sym typeface="Open Sans"/>
              </a:rPr>
              <a:t>Заохочення дітей до читання англомовних дитячих книг, коміксів та журналів є потужним інструментом для розширення словникового запасу в природному контексті. Це розвиває не лише мовні навички, а й уяву та культурне розуміння.</a:t>
            </a:r>
            <a:endParaRPr b="0" i="0" sz="1650" u="none" cap="none" strike="noStrike"/>
          </a:p>
        </p:txBody>
      </p:sp>
      <p:sp>
        <p:nvSpPr>
          <p:cNvPr id="271" name="Google Shape;271;g3768c99df33_0_157"/>
          <p:cNvSpPr/>
          <p:nvPr/>
        </p:nvSpPr>
        <p:spPr>
          <a:xfrm>
            <a:off x="6527482" y="3376374"/>
            <a:ext cx="7374600" cy="1009200"/>
          </a:xfrm>
          <a:prstGeom prst="rect">
            <a:avLst/>
          </a:prstGeom>
          <a:noFill/>
          <a:ln>
            <a:noFill/>
          </a:ln>
        </p:spPr>
        <p:txBody>
          <a:bodyPr anchorCtr="0" anchor="t" bIns="0" lIns="0" spcFirstLastPara="1" rIns="0" wrap="square" tIns="0">
            <a:noAutofit/>
          </a:bodyPr>
          <a:lstStyle/>
          <a:p>
            <a:pPr indent="0" lvl="0" marL="0" marR="0" rtl="0" algn="l">
              <a:lnSpc>
                <a:spcPct val="157575"/>
              </a:lnSpc>
              <a:spcBef>
                <a:spcPts val="0"/>
              </a:spcBef>
              <a:spcAft>
                <a:spcPts val="0"/>
              </a:spcAft>
              <a:buClr>
                <a:srgbClr val="403C4E"/>
              </a:buClr>
              <a:buSzPts val="1650"/>
              <a:buFont typeface="Open Sans"/>
              <a:buNone/>
            </a:pPr>
            <a:r>
              <a:rPr b="0" i="0" lang="en-US" sz="1650" u="none" cap="none" strike="noStrike">
                <a:solidFill>
                  <a:srgbClr val="403C4E"/>
                </a:solidFill>
                <a:latin typeface="Open Sans"/>
                <a:ea typeface="Open Sans"/>
                <a:cs typeface="Open Sans"/>
                <a:sym typeface="Open Sans"/>
              </a:rPr>
              <a:t>"Читання в оригіналі формує міцну основу для майбутнього вільного володіння мовою, занурюючи дітей у світ англомовної культури з раннього віку."</a:t>
            </a:r>
            <a:endParaRPr b="0" i="0" sz="1650" u="none" cap="none" strike="noStrike"/>
          </a:p>
        </p:txBody>
      </p:sp>
      <p:sp>
        <p:nvSpPr>
          <p:cNvPr id="272" name="Google Shape;272;g3768c99df33_0_157"/>
          <p:cNvSpPr/>
          <p:nvPr/>
        </p:nvSpPr>
        <p:spPr>
          <a:xfrm>
            <a:off x="6212086" y="3376374"/>
            <a:ext cx="22800" cy="1009200"/>
          </a:xfrm>
          <a:prstGeom prst="rect">
            <a:avLst/>
          </a:prstGeom>
          <a:solidFill>
            <a:srgbClr val="FFAD9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3" name="Google Shape;273;g3768c99df33_0_157"/>
          <p:cNvSpPr/>
          <p:nvPr/>
        </p:nvSpPr>
        <p:spPr>
          <a:xfrm>
            <a:off x="6212086" y="4621887"/>
            <a:ext cx="7689900" cy="336300"/>
          </a:xfrm>
          <a:prstGeom prst="rect">
            <a:avLst/>
          </a:prstGeom>
          <a:noFill/>
          <a:ln>
            <a:noFill/>
          </a:ln>
        </p:spPr>
        <p:txBody>
          <a:bodyPr anchorCtr="0" anchor="t" bIns="0" lIns="0" spcFirstLastPara="1" rIns="0" wrap="square" tIns="0">
            <a:noAutofit/>
          </a:bodyPr>
          <a:lstStyle/>
          <a:p>
            <a:pPr indent="0" lvl="0" marL="0" marR="0" rtl="0" algn="l">
              <a:lnSpc>
                <a:spcPct val="157575"/>
              </a:lnSpc>
              <a:spcBef>
                <a:spcPts val="0"/>
              </a:spcBef>
              <a:spcAft>
                <a:spcPts val="0"/>
              </a:spcAft>
              <a:buClr>
                <a:srgbClr val="403C4E"/>
              </a:buClr>
              <a:buSzPts val="1650"/>
              <a:buFont typeface="Open Sans"/>
              <a:buNone/>
            </a:pPr>
            <a:r>
              <a:rPr b="1" i="0" lang="en-US" sz="1650" u="none" cap="none" strike="noStrike">
                <a:solidFill>
                  <a:srgbClr val="403C4E"/>
                </a:solidFill>
                <a:latin typeface="Open Sans"/>
                <a:ea typeface="Open Sans"/>
                <a:cs typeface="Open Sans"/>
                <a:sym typeface="Open Sans"/>
              </a:rPr>
              <a:t>Переваги:</a:t>
            </a:r>
            <a:endParaRPr b="0" i="0" sz="1650" u="none" cap="none" strike="noStrike"/>
          </a:p>
        </p:txBody>
      </p:sp>
      <p:sp>
        <p:nvSpPr>
          <p:cNvPr id="274" name="Google Shape;274;g3768c99df33_0_157"/>
          <p:cNvSpPr/>
          <p:nvPr/>
        </p:nvSpPr>
        <p:spPr>
          <a:xfrm>
            <a:off x="6212086" y="5147429"/>
            <a:ext cx="7689900" cy="672600"/>
          </a:xfrm>
          <a:prstGeom prst="rect">
            <a:avLst/>
          </a:prstGeom>
          <a:noFill/>
          <a:ln>
            <a:noFill/>
          </a:ln>
        </p:spPr>
        <p:txBody>
          <a:bodyPr anchorCtr="0" anchor="t" bIns="0" lIns="0" spcFirstLastPara="1" rIns="0" wrap="square" tIns="0">
            <a:noAutofit/>
          </a:bodyPr>
          <a:lstStyle/>
          <a:p>
            <a:pPr indent="0" lvl="0" marL="0" marR="0" rtl="0" algn="l">
              <a:lnSpc>
                <a:spcPct val="157575"/>
              </a:lnSpc>
              <a:spcBef>
                <a:spcPts val="0"/>
              </a:spcBef>
              <a:spcAft>
                <a:spcPts val="0"/>
              </a:spcAft>
              <a:buClr>
                <a:srgbClr val="403C4E"/>
              </a:buClr>
              <a:buSzPts val="1650"/>
              <a:buFont typeface="Open Sans"/>
              <a:buNone/>
            </a:pPr>
            <a:r>
              <a:rPr b="1" i="0" lang="en-US" sz="1650" u="none" cap="none" strike="noStrike">
                <a:solidFill>
                  <a:srgbClr val="403C4E"/>
                </a:solidFill>
                <a:latin typeface="Open Sans"/>
                <a:ea typeface="Open Sans"/>
                <a:cs typeface="Open Sans"/>
                <a:sym typeface="Open Sans"/>
              </a:rPr>
              <a:t>Розвиток слухового сприймання:</a:t>
            </a:r>
            <a:r>
              <a:rPr b="0" i="0" lang="en-US" sz="1650" u="none" cap="none" strike="noStrike">
                <a:solidFill>
                  <a:srgbClr val="403C4E"/>
                </a:solidFill>
                <a:latin typeface="Open Sans"/>
                <a:ea typeface="Open Sans"/>
                <a:cs typeface="Open Sans"/>
                <a:sym typeface="Open Sans"/>
              </a:rPr>
              <a:t> Через аудіокниги та читання вголос.</a:t>
            </a:r>
            <a:endParaRPr b="0" i="0" sz="1650" u="none" cap="none" strike="noStrike"/>
          </a:p>
        </p:txBody>
      </p:sp>
      <p:sp>
        <p:nvSpPr>
          <p:cNvPr id="275" name="Google Shape;275;g3768c99df33_0_157"/>
          <p:cNvSpPr/>
          <p:nvPr/>
        </p:nvSpPr>
        <p:spPr>
          <a:xfrm>
            <a:off x="6212086" y="5893713"/>
            <a:ext cx="7689900" cy="672600"/>
          </a:xfrm>
          <a:prstGeom prst="rect">
            <a:avLst/>
          </a:prstGeom>
          <a:noFill/>
          <a:ln>
            <a:noFill/>
          </a:ln>
        </p:spPr>
        <p:txBody>
          <a:bodyPr anchorCtr="0" anchor="t" bIns="0" lIns="0" spcFirstLastPara="1" rIns="0" wrap="square" tIns="0">
            <a:noAutofit/>
          </a:bodyPr>
          <a:lstStyle/>
          <a:p>
            <a:pPr indent="0" lvl="0" marL="0" marR="0" rtl="0" algn="l">
              <a:lnSpc>
                <a:spcPct val="157575"/>
              </a:lnSpc>
              <a:spcBef>
                <a:spcPts val="0"/>
              </a:spcBef>
              <a:spcAft>
                <a:spcPts val="0"/>
              </a:spcAft>
              <a:buClr>
                <a:srgbClr val="403C4E"/>
              </a:buClr>
              <a:buSzPts val="1650"/>
              <a:buFont typeface="Open Sans"/>
              <a:buNone/>
            </a:pPr>
            <a:r>
              <a:rPr b="1" i="0" lang="en-US" sz="1650" u="none" cap="none" strike="noStrike">
                <a:solidFill>
                  <a:srgbClr val="403C4E"/>
                </a:solidFill>
                <a:latin typeface="Open Sans"/>
                <a:ea typeface="Open Sans"/>
                <a:cs typeface="Open Sans"/>
                <a:sym typeface="Open Sans"/>
              </a:rPr>
              <a:t>Розширення словникового запасу:</a:t>
            </a:r>
            <a:r>
              <a:rPr b="0" i="0" lang="en-US" sz="1650" u="none" cap="none" strike="noStrike">
                <a:solidFill>
                  <a:srgbClr val="403C4E"/>
                </a:solidFill>
                <a:latin typeface="Open Sans"/>
                <a:ea typeface="Open Sans"/>
                <a:cs typeface="Open Sans"/>
                <a:sym typeface="Open Sans"/>
              </a:rPr>
              <a:t> Нові слова та фрази засвоюються в контексті історії.</a:t>
            </a:r>
            <a:endParaRPr b="0" i="0" sz="1650" u="none" cap="none" strike="noStrike"/>
          </a:p>
        </p:txBody>
      </p:sp>
      <p:sp>
        <p:nvSpPr>
          <p:cNvPr id="276" name="Google Shape;276;g3768c99df33_0_157"/>
          <p:cNvSpPr/>
          <p:nvPr/>
        </p:nvSpPr>
        <p:spPr>
          <a:xfrm>
            <a:off x="6212086" y="6639997"/>
            <a:ext cx="7689900" cy="672600"/>
          </a:xfrm>
          <a:prstGeom prst="rect">
            <a:avLst/>
          </a:prstGeom>
          <a:noFill/>
          <a:ln>
            <a:noFill/>
          </a:ln>
        </p:spPr>
        <p:txBody>
          <a:bodyPr anchorCtr="0" anchor="t" bIns="0" lIns="0" spcFirstLastPara="1" rIns="0" wrap="square" tIns="0">
            <a:noAutofit/>
          </a:bodyPr>
          <a:lstStyle/>
          <a:p>
            <a:pPr indent="0" lvl="0" marL="0" marR="0" rtl="0" algn="l">
              <a:lnSpc>
                <a:spcPct val="157575"/>
              </a:lnSpc>
              <a:spcBef>
                <a:spcPts val="0"/>
              </a:spcBef>
              <a:spcAft>
                <a:spcPts val="0"/>
              </a:spcAft>
              <a:buClr>
                <a:srgbClr val="403C4E"/>
              </a:buClr>
              <a:buSzPts val="1650"/>
              <a:buFont typeface="Open Sans"/>
              <a:buNone/>
            </a:pPr>
            <a:r>
              <a:rPr b="1" i="0" lang="en-US" sz="1650" u="none" cap="none" strike="noStrike">
                <a:solidFill>
                  <a:srgbClr val="403C4E"/>
                </a:solidFill>
                <a:latin typeface="Open Sans"/>
                <a:ea typeface="Open Sans"/>
                <a:cs typeface="Open Sans"/>
                <a:sym typeface="Open Sans"/>
              </a:rPr>
              <a:t>Формування стійкого інтересу:</a:t>
            </a:r>
            <a:r>
              <a:rPr b="0" i="0" lang="en-US" sz="1650" u="none" cap="none" strike="noStrike">
                <a:solidFill>
                  <a:srgbClr val="403C4E"/>
                </a:solidFill>
                <a:latin typeface="Open Sans"/>
                <a:ea typeface="Open Sans"/>
                <a:cs typeface="Open Sans"/>
                <a:sym typeface="Open Sans"/>
              </a:rPr>
              <a:t> Дитина асоціює англійську мову з приємними емоціями та історіями.</a:t>
            </a:r>
            <a:endParaRPr b="0" i="0" sz="1650" u="none" cap="none" strike="noStrike"/>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sp>
        <p:nvSpPr>
          <p:cNvPr id="282" name="Google Shape;282;g3768c99df33_0_196"/>
          <p:cNvSpPr/>
          <p:nvPr/>
        </p:nvSpPr>
        <p:spPr>
          <a:xfrm>
            <a:off x="793790" y="2549723"/>
            <a:ext cx="13042800" cy="2765100"/>
          </a:xfrm>
          <a:prstGeom prst="roundRect">
            <a:avLst>
              <a:gd fmla="val 3445" name="adj"/>
            </a:avLst>
          </a:prstGeom>
          <a:solidFill>
            <a:srgbClr val="FFD8CC"/>
          </a:solidFill>
          <a:ln cap="flat" cmpd="sng" w="9525">
            <a:solidFill>
              <a:srgbClr val="E5BEB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3" name="Google Shape;283;g3768c99df33_0_196"/>
          <p:cNvSpPr/>
          <p:nvPr/>
        </p:nvSpPr>
        <p:spPr>
          <a:xfrm>
            <a:off x="801410" y="2557343"/>
            <a:ext cx="4342500" cy="2750100"/>
          </a:xfrm>
          <a:prstGeom prst="roundRect">
            <a:avLst>
              <a:gd fmla="val 3464" name="adj"/>
            </a:avLst>
          </a:prstGeom>
          <a:solidFill>
            <a:srgbClr val="FFD8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4" name="Google Shape;284;g3768c99df33_0_196"/>
          <p:cNvSpPr/>
          <p:nvPr/>
        </p:nvSpPr>
        <p:spPr>
          <a:xfrm>
            <a:off x="1028224" y="2784158"/>
            <a:ext cx="3099000" cy="3543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403C4E"/>
              </a:buClr>
              <a:buSzPts val="2200"/>
              <a:buFont typeface="Merriweather"/>
              <a:buNone/>
            </a:pPr>
            <a:r>
              <a:rPr b="1" i="0" lang="en-US" sz="2200" u="none" cap="none" strike="noStrike">
                <a:solidFill>
                  <a:srgbClr val="403C4E"/>
                </a:solidFill>
                <a:latin typeface="Merriweather"/>
                <a:ea typeface="Merriweather"/>
                <a:cs typeface="Merriweather"/>
                <a:sym typeface="Merriweather"/>
              </a:rPr>
              <a:t>Інтегрований Підхід</a:t>
            </a:r>
            <a:endParaRPr b="0" i="0" sz="2200" u="none" cap="none" strike="noStrike"/>
          </a:p>
        </p:txBody>
      </p:sp>
      <p:sp>
        <p:nvSpPr>
          <p:cNvPr id="285" name="Google Shape;285;g3768c99df33_0_196"/>
          <p:cNvSpPr/>
          <p:nvPr/>
        </p:nvSpPr>
        <p:spPr>
          <a:xfrm>
            <a:off x="803374" y="3685114"/>
            <a:ext cx="3548700" cy="1451700"/>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403C4E"/>
              </a:buClr>
              <a:buSzPts val="1750"/>
              <a:buFont typeface="Open Sans"/>
              <a:buNone/>
            </a:pPr>
            <a:r>
              <a:rPr b="0" i="0" lang="en-US" sz="1750" u="none" cap="none" strike="noStrike">
                <a:solidFill>
                  <a:srgbClr val="403C4E"/>
                </a:solidFill>
                <a:latin typeface="Open Sans"/>
                <a:ea typeface="Open Sans"/>
                <a:cs typeface="Open Sans"/>
                <a:sym typeface="Open Sans"/>
              </a:rPr>
              <a:t>Комбінуйте методи TPR, ігровий, іммерсійний та мультимедіа для максимальної ефективності навчання.</a:t>
            </a:r>
            <a:endParaRPr b="0" i="0" sz="1750" u="none" cap="none" strike="noStrike"/>
          </a:p>
        </p:txBody>
      </p:sp>
      <p:sp>
        <p:nvSpPr>
          <p:cNvPr id="286" name="Google Shape;286;g3768c99df33_0_196"/>
          <p:cNvSpPr/>
          <p:nvPr/>
        </p:nvSpPr>
        <p:spPr>
          <a:xfrm>
            <a:off x="5143857" y="2557343"/>
            <a:ext cx="4342500" cy="2750100"/>
          </a:xfrm>
          <a:prstGeom prst="rect">
            <a:avLst/>
          </a:prstGeom>
          <a:solidFill>
            <a:srgbClr val="FFD8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 name="Google Shape;287;g3768c99df33_0_196"/>
          <p:cNvSpPr/>
          <p:nvPr/>
        </p:nvSpPr>
        <p:spPr>
          <a:xfrm>
            <a:off x="5143857" y="2557343"/>
            <a:ext cx="30600" cy="2750100"/>
          </a:xfrm>
          <a:prstGeom prst="roundRect">
            <a:avLst>
              <a:gd fmla="val 312558" name="adj"/>
            </a:avLst>
          </a:prstGeom>
          <a:solidFill>
            <a:srgbClr val="E5BEB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 name="Google Shape;288;g3768c99df33_0_196"/>
          <p:cNvSpPr/>
          <p:nvPr/>
        </p:nvSpPr>
        <p:spPr>
          <a:xfrm>
            <a:off x="5710833" y="2784158"/>
            <a:ext cx="3208500" cy="7086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403C4E"/>
              </a:buClr>
              <a:buSzPts val="2200"/>
              <a:buFont typeface="Merriweather"/>
              <a:buNone/>
            </a:pPr>
            <a:r>
              <a:rPr b="1" i="0" lang="en-US" sz="2200" u="none" cap="none" strike="noStrike">
                <a:solidFill>
                  <a:srgbClr val="403C4E"/>
                </a:solidFill>
                <a:latin typeface="Merriweather"/>
                <a:ea typeface="Merriweather"/>
                <a:cs typeface="Merriweather"/>
                <a:sym typeface="Merriweather"/>
              </a:rPr>
              <a:t>Творчість та Інновації</a:t>
            </a:r>
            <a:endParaRPr b="0" i="0" sz="2200" u="none" cap="none" strike="noStrike"/>
          </a:p>
        </p:txBody>
      </p:sp>
      <p:sp>
        <p:nvSpPr>
          <p:cNvPr id="289" name="Google Shape;289;g3768c99df33_0_196"/>
          <p:cNvSpPr/>
          <p:nvPr/>
        </p:nvSpPr>
        <p:spPr>
          <a:xfrm>
            <a:off x="5710833" y="3628906"/>
            <a:ext cx="3208500" cy="1451700"/>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403C4E"/>
              </a:buClr>
              <a:buSzPts val="1750"/>
              <a:buFont typeface="Open Sans"/>
              <a:buNone/>
            </a:pPr>
            <a:r>
              <a:rPr b="0" i="0" lang="en-US" sz="1750" u="none" cap="none" strike="noStrike">
                <a:solidFill>
                  <a:srgbClr val="403C4E"/>
                </a:solidFill>
                <a:latin typeface="Open Sans"/>
                <a:ea typeface="Open Sans"/>
                <a:cs typeface="Open Sans"/>
                <a:sym typeface="Open Sans"/>
              </a:rPr>
              <a:t>Експериментуйте з цифровими інструментами та залучайте дітей до інтерактивного навчання.</a:t>
            </a:r>
            <a:endParaRPr b="0" i="0" sz="1750" u="none" cap="none" strike="noStrike"/>
          </a:p>
        </p:txBody>
      </p:sp>
      <p:sp>
        <p:nvSpPr>
          <p:cNvPr id="290" name="Google Shape;290;g3768c99df33_0_196"/>
          <p:cNvSpPr/>
          <p:nvPr/>
        </p:nvSpPr>
        <p:spPr>
          <a:xfrm>
            <a:off x="4860369" y="3648789"/>
            <a:ext cx="567000" cy="567000"/>
          </a:xfrm>
          <a:prstGeom prst="roundRect">
            <a:avLst>
              <a:gd fmla="val 16803" name="adj"/>
            </a:avLst>
          </a:prstGeom>
          <a:solidFill>
            <a:srgbClr val="FFEDBF"/>
          </a:solidFill>
          <a:ln cap="flat" cmpd="sng" w="30475">
            <a:solidFill>
              <a:srgbClr val="E5BEB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291" name="Google Shape;291;g3768c99df33_0_196"/>
          <p:cNvPicPr preferRelativeResize="0"/>
          <p:nvPr/>
        </p:nvPicPr>
        <p:blipFill rotWithShape="1">
          <a:blip r:embed="rId3">
            <a:alphaModFix/>
          </a:blip>
          <a:srcRect b="0" l="0" r="0" t="0"/>
          <a:stretch/>
        </p:blipFill>
        <p:spPr>
          <a:xfrm>
            <a:off x="5002054" y="3755112"/>
            <a:ext cx="283488" cy="354330"/>
          </a:xfrm>
          <a:prstGeom prst="rect">
            <a:avLst/>
          </a:prstGeom>
          <a:noFill/>
          <a:ln>
            <a:noFill/>
          </a:ln>
        </p:spPr>
      </p:pic>
      <p:sp>
        <p:nvSpPr>
          <p:cNvPr id="292" name="Google Shape;292;g3768c99df33_0_196"/>
          <p:cNvSpPr/>
          <p:nvPr/>
        </p:nvSpPr>
        <p:spPr>
          <a:xfrm>
            <a:off x="9486424" y="2557343"/>
            <a:ext cx="4342500" cy="2750100"/>
          </a:xfrm>
          <a:prstGeom prst="rect">
            <a:avLst/>
          </a:prstGeom>
          <a:solidFill>
            <a:srgbClr val="FFD8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 name="Google Shape;293;g3768c99df33_0_196"/>
          <p:cNvSpPr/>
          <p:nvPr/>
        </p:nvSpPr>
        <p:spPr>
          <a:xfrm>
            <a:off x="9486424" y="2557343"/>
            <a:ext cx="30600" cy="2750100"/>
          </a:xfrm>
          <a:prstGeom prst="roundRect">
            <a:avLst>
              <a:gd fmla="val 312558" name="adj"/>
            </a:avLst>
          </a:prstGeom>
          <a:solidFill>
            <a:srgbClr val="E5BEB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 name="Google Shape;294;g3768c99df33_0_196"/>
          <p:cNvSpPr/>
          <p:nvPr/>
        </p:nvSpPr>
        <p:spPr>
          <a:xfrm>
            <a:off x="10053399" y="2784158"/>
            <a:ext cx="2835300" cy="3543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403C4E"/>
              </a:buClr>
              <a:buSzPts val="2200"/>
              <a:buFont typeface="Merriweather"/>
              <a:buNone/>
            </a:pPr>
            <a:r>
              <a:rPr b="1" i="0" lang="en-US" sz="2200" u="none" cap="none" strike="noStrike">
                <a:solidFill>
                  <a:srgbClr val="403C4E"/>
                </a:solidFill>
                <a:latin typeface="Merriweather"/>
                <a:ea typeface="Merriweather"/>
                <a:cs typeface="Merriweather"/>
                <a:sym typeface="Merriweather"/>
              </a:rPr>
              <a:t>Ранній Посів</a:t>
            </a:r>
            <a:endParaRPr b="0" i="0" sz="2200" u="none" cap="none" strike="noStrike"/>
          </a:p>
        </p:txBody>
      </p:sp>
      <p:sp>
        <p:nvSpPr>
          <p:cNvPr id="295" name="Google Shape;295;g3768c99df33_0_196"/>
          <p:cNvSpPr/>
          <p:nvPr/>
        </p:nvSpPr>
        <p:spPr>
          <a:xfrm>
            <a:off x="10053399" y="3274576"/>
            <a:ext cx="3548700" cy="1451700"/>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403C4E"/>
              </a:buClr>
              <a:buSzPts val="1750"/>
              <a:buFont typeface="Open Sans"/>
              <a:buNone/>
            </a:pPr>
            <a:r>
              <a:rPr b="0" i="0" lang="en-US" sz="1750" u="none" cap="none" strike="noStrike">
                <a:solidFill>
                  <a:srgbClr val="403C4E"/>
                </a:solidFill>
                <a:latin typeface="Open Sans"/>
                <a:ea typeface="Open Sans"/>
                <a:cs typeface="Open Sans"/>
                <a:sym typeface="Open Sans"/>
              </a:rPr>
              <a:t>Заохочуйте читання в оригіналі з раннього віку для формування стійкого інтересу до мови.</a:t>
            </a:r>
            <a:endParaRPr b="0" i="0" sz="1750" u="none" cap="none" strike="noStrike"/>
          </a:p>
        </p:txBody>
      </p:sp>
      <p:sp>
        <p:nvSpPr>
          <p:cNvPr id="296" name="Google Shape;296;g3768c99df33_0_196"/>
          <p:cNvSpPr/>
          <p:nvPr/>
        </p:nvSpPr>
        <p:spPr>
          <a:xfrm>
            <a:off x="9202936" y="3648789"/>
            <a:ext cx="567000" cy="567000"/>
          </a:xfrm>
          <a:prstGeom prst="roundRect">
            <a:avLst>
              <a:gd fmla="val 16803" name="adj"/>
            </a:avLst>
          </a:prstGeom>
          <a:solidFill>
            <a:srgbClr val="FFEDBF"/>
          </a:solidFill>
          <a:ln cap="flat" cmpd="sng" w="30475">
            <a:solidFill>
              <a:srgbClr val="E5BEB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297" name="Google Shape;297;g3768c99df33_0_196"/>
          <p:cNvPicPr preferRelativeResize="0"/>
          <p:nvPr/>
        </p:nvPicPr>
        <p:blipFill rotWithShape="1">
          <a:blip r:embed="rId4">
            <a:alphaModFix/>
          </a:blip>
          <a:srcRect b="0" l="0" r="0" t="0"/>
          <a:stretch/>
        </p:blipFill>
        <p:spPr>
          <a:xfrm>
            <a:off x="9344620" y="3755112"/>
            <a:ext cx="283488" cy="354330"/>
          </a:xfrm>
          <a:prstGeom prst="rect">
            <a:avLst/>
          </a:prstGeom>
          <a:noFill/>
          <a:ln>
            <a:noFill/>
          </a:ln>
        </p:spPr>
      </p:pic>
      <p:sp>
        <p:nvSpPr>
          <p:cNvPr id="298" name="Google Shape;298;g3768c99df33_0_196"/>
          <p:cNvSpPr/>
          <p:nvPr/>
        </p:nvSpPr>
        <p:spPr>
          <a:xfrm>
            <a:off x="793790" y="5683481"/>
            <a:ext cx="13042800" cy="36000"/>
          </a:xfrm>
          <a:prstGeom prst="rect">
            <a:avLst/>
          </a:prstGeom>
          <a:solidFill>
            <a:srgbClr val="403C4E">
              <a:alpha val="498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 name="Google Shape;299;g3768c99df33_0_196"/>
          <p:cNvSpPr/>
          <p:nvPr/>
        </p:nvSpPr>
        <p:spPr>
          <a:xfrm>
            <a:off x="793790" y="5974556"/>
            <a:ext cx="13042800" cy="725700"/>
          </a:xfrm>
          <a:prstGeom prst="rect">
            <a:avLst/>
          </a:prstGeom>
          <a:noFill/>
          <a:ln>
            <a:noFill/>
          </a:ln>
        </p:spPr>
        <p:txBody>
          <a:bodyPr anchorCtr="0" anchor="t" bIns="0" lIns="0" spcFirstLastPara="1" rIns="0" wrap="square" tIns="0">
            <a:noAutofit/>
          </a:bodyPr>
          <a:lstStyle/>
          <a:p>
            <a:pPr indent="0" lvl="0" marL="0" marR="0" rtl="0" algn="ctr">
              <a:lnSpc>
                <a:spcPct val="162857"/>
              </a:lnSpc>
              <a:spcBef>
                <a:spcPts val="0"/>
              </a:spcBef>
              <a:spcAft>
                <a:spcPts val="0"/>
              </a:spcAft>
              <a:buClr>
                <a:srgbClr val="403C4E"/>
              </a:buClr>
              <a:buSzPts val="1750"/>
              <a:buFont typeface="Open Sans"/>
              <a:buNone/>
            </a:pPr>
            <a:r>
              <a:rPr b="0" i="0" lang="en-US" sz="1750" u="none" cap="none" strike="noStrike">
                <a:solidFill>
                  <a:srgbClr val="403C4E"/>
                </a:solidFill>
                <a:latin typeface="Open Sans"/>
                <a:ea typeface="Open Sans"/>
                <a:cs typeface="Open Sans"/>
                <a:sym typeface="Open Sans"/>
              </a:rPr>
              <a:t>Застосовуючи ці підходи, ми створюємо для наших дошкільнят не лише міцну основу для вивчення англійської, а й прищеплюємо любов до мови на все життя.</a:t>
            </a:r>
            <a:endParaRPr b="0" i="0" sz="1750" u="none" cap="none" strike="noStrike"/>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sp>
        <p:nvSpPr>
          <p:cNvPr id="305" name="Google Shape;305;p12"/>
          <p:cNvSpPr/>
          <p:nvPr/>
        </p:nvSpPr>
        <p:spPr>
          <a:xfrm>
            <a:off x="837726" y="2102275"/>
            <a:ext cx="7327500" cy="308100"/>
          </a:xfrm>
          <a:prstGeom prst="rect">
            <a:avLst/>
          </a:prstGeom>
          <a:noFill/>
          <a:ln>
            <a:noFill/>
          </a:ln>
        </p:spPr>
        <p:txBody>
          <a:bodyPr anchorCtr="0" anchor="t" bIns="0" lIns="0" spcFirstLastPara="1" rIns="0" wrap="square" tIns="0">
            <a:noAutofit/>
          </a:bodyPr>
          <a:lstStyle/>
          <a:p>
            <a:pPr indent="0" lvl="0" marL="0" marR="0" rtl="0" algn="l">
              <a:lnSpc>
                <a:spcPct val="126315"/>
              </a:lnSpc>
              <a:spcBef>
                <a:spcPts val="0"/>
              </a:spcBef>
              <a:spcAft>
                <a:spcPts val="0"/>
              </a:spcAft>
              <a:buClr>
                <a:srgbClr val="1F1E1E"/>
              </a:buClr>
              <a:buSzPts val="1900"/>
              <a:buFont typeface="Red Hat Text"/>
              <a:buNone/>
            </a:pPr>
            <a:r>
              <a:rPr lang="en-US" sz="2300">
                <a:solidFill>
                  <a:srgbClr val="1F1E1E"/>
                </a:solidFill>
                <a:latin typeface="Red Hat Text"/>
                <a:ea typeface="Red Hat Text"/>
                <a:cs typeface="Red Hat Text"/>
                <a:sym typeface="Red Hat Text"/>
              </a:rPr>
              <a:t>Структура та фокус рекомендацій</a:t>
            </a:r>
            <a:endParaRPr sz="2300">
              <a:solidFill>
                <a:schemeClr val="dk1"/>
              </a:solidFill>
              <a:latin typeface="Calibri"/>
              <a:ea typeface="Calibri"/>
              <a:cs typeface="Calibri"/>
              <a:sym typeface="Calibri"/>
            </a:endParaRPr>
          </a:p>
        </p:txBody>
      </p:sp>
      <p:sp>
        <p:nvSpPr>
          <p:cNvPr id="306" name="Google Shape;306;p12"/>
          <p:cNvSpPr/>
          <p:nvPr/>
        </p:nvSpPr>
        <p:spPr>
          <a:xfrm>
            <a:off x="837724" y="2829163"/>
            <a:ext cx="12954952" cy="335042"/>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oboto Light"/>
              <a:buNone/>
            </a:pPr>
            <a:r>
              <a:rPr lang="en-US" sz="1600">
                <a:solidFill>
                  <a:srgbClr val="3B3535"/>
                </a:solidFill>
                <a:latin typeface="Roboto Light"/>
                <a:ea typeface="Roboto Light"/>
                <a:cs typeface="Roboto Light"/>
                <a:sym typeface="Roboto Light"/>
              </a:rPr>
              <a:t>Рекомендації МОН структуровані на три основні розділи, що охоплюють усі аспекти організації освітнього процесу:</a:t>
            </a:r>
            <a:endParaRPr sz="1600">
              <a:solidFill>
                <a:schemeClr val="dk1"/>
              </a:solidFill>
              <a:latin typeface="Calibri"/>
              <a:ea typeface="Calibri"/>
              <a:cs typeface="Calibri"/>
              <a:sym typeface="Calibri"/>
            </a:endParaRPr>
          </a:p>
        </p:txBody>
      </p:sp>
      <p:sp>
        <p:nvSpPr>
          <p:cNvPr id="307" name="Google Shape;307;p12"/>
          <p:cNvSpPr/>
          <p:nvPr/>
        </p:nvSpPr>
        <p:spPr>
          <a:xfrm>
            <a:off x="837724" y="3399830"/>
            <a:ext cx="12954952" cy="335042"/>
          </a:xfrm>
          <a:prstGeom prst="rect">
            <a:avLst/>
          </a:prstGeom>
          <a:noFill/>
          <a:ln>
            <a:noFill/>
          </a:ln>
        </p:spPr>
        <p:txBody>
          <a:bodyPr anchorCtr="0" anchor="t" bIns="0" lIns="0" spcFirstLastPara="1" rIns="0" wrap="square" tIns="0">
            <a:noAutofit/>
          </a:bodyPr>
          <a:lstStyle/>
          <a:p>
            <a:pPr indent="-342900" lvl="0" marL="342900" marR="0" rtl="0" algn="l">
              <a:lnSpc>
                <a:spcPct val="162500"/>
              </a:lnSpc>
              <a:spcBef>
                <a:spcPts val="0"/>
              </a:spcBef>
              <a:spcAft>
                <a:spcPts val="0"/>
              </a:spcAft>
              <a:buClr>
                <a:srgbClr val="3B3535"/>
              </a:buClr>
              <a:buSzPts val="1600"/>
              <a:buFont typeface="Roboto Light"/>
              <a:buChar char="•"/>
            </a:pPr>
            <a:r>
              <a:rPr b="1" lang="en-US" sz="1600">
                <a:solidFill>
                  <a:srgbClr val="3B3535"/>
                </a:solidFill>
                <a:latin typeface="Roboto Light"/>
                <a:ea typeface="Roboto Light"/>
                <a:cs typeface="Roboto Light"/>
                <a:sym typeface="Roboto Light"/>
              </a:rPr>
              <a:t>"Особливості організації освітнього процесу з навчання англійської мови дітей дошкільного віку"</a:t>
            </a:r>
            <a:endParaRPr sz="1600">
              <a:solidFill>
                <a:schemeClr val="dk1"/>
              </a:solidFill>
              <a:latin typeface="Calibri"/>
              <a:ea typeface="Calibri"/>
              <a:cs typeface="Calibri"/>
              <a:sym typeface="Calibri"/>
            </a:endParaRPr>
          </a:p>
        </p:txBody>
      </p:sp>
      <p:sp>
        <p:nvSpPr>
          <p:cNvPr id="308" name="Google Shape;308;p12"/>
          <p:cNvSpPr/>
          <p:nvPr/>
        </p:nvSpPr>
        <p:spPr>
          <a:xfrm>
            <a:off x="837724" y="3808095"/>
            <a:ext cx="12954952" cy="335042"/>
          </a:xfrm>
          <a:prstGeom prst="rect">
            <a:avLst/>
          </a:prstGeom>
          <a:noFill/>
          <a:ln>
            <a:noFill/>
          </a:ln>
        </p:spPr>
        <p:txBody>
          <a:bodyPr anchorCtr="0" anchor="t" bIns="0" lIns="0" spcFirstLastPara="1" rIns="0" wrap="square" tIns="0">
            <a:noAutofit/>
          </a:bodyPr>
          <a:lstStyle/>
          <a:p>
            <a:pPr indent="-342900" lvl="0" marL="342900" marR="0" rtl="0" algn="l">
              <a:lnSpc>
                <a:spcPct val="162500"/>
              </a:lnSpc>
              <a:spcBef>
                <a:spcPts val="0"/>
              </a:spcBef>
              <a:spcAft>
                <a:spcPts val="0"/>
              </a:spcAft>
              <a:buClr>
                <a:srgbClr val="3B3535"/>
              </a:buClr>
              <a:buSzPts val="1600"/>
              <a:buFont typeface="Roboto Light"/>
              <a:buChar char="•"/>
            </a:pPr>
            <a:r>
              <a:rPr b="1" lang="en-US" sz="1600">
                <a:solidFill>
                  <a:srgbClr val="3B3535"/>
                </a:solidFill>
                <a:latin typeface="Roboto Light"/>
                <a:ea typeface="Roboto Light"/>
                <a:cs typeface="Roboto Light"/>
                <a:sym typeface="Roboto Light"/>
              </a:rPr>
              <a:t>"Організація освітньої діяльності з вивчення англійської мови"</a:t>
            </a:r>
            <a:endParaRPr sz="1600">
              <a:solidFill>
                <a:schemeClr val="dk1"/>
              </a:solidFill>
              <a:latin typeface="Calibri"/>
              <a:ea typeface="Calibri"/>
              <a:cs typeface="Calibri"/>
              <a:sym typeface="Calibri"/>
            </a:endParaRPr>
          </a:p>
        </p:txBody>
      </p:sp>
      <p:sp>
        <p:nvSpPr>
          <p:cNvPr id="309" name="Google Shape;309;p12"/>
          <p:cNvSpPr/>
          <p:nvPr/>
        </p:nvSpPr>
        <p:spPr>
          <a:xfrm>
            <a:off x="837724" y="4216360"/>
            <a:ext cx="12954952" cy="335042"/>
          </a:xfrm>
          <a:prstGeom prst="rect">
            <a:avLst/>
          </a:prstGeom>
          <a:noFill/>
          <a:ln>
            <a:noFill/>
          </a:ln>
        </p:spPr>
        <p:txBody>
          <a:bodyPr anchorCtr="0" anchor="t" bIns="0" lIns="0" spcFirstLastPara="1" rIns="0" wrap="square" tIns="0">
            <a:noAutofit/>
          </a:bodyPr>
          <a:lstStyle/>
          <a:p>
            <a:pPr indent="-342900" lvl="0" marL="342900" marR="0" rtl="0" algn="l">
              <a:lnSpc>
                <a:spcPct val="162500"/>
              </a:lnSpc>
              <a:spcBef>
                <a:spcPts val="0"/>
              </a:spcBef>
              <a:spcAft>
                <a:spcPts val="0"/>
              </a:spcAft>
              <a:buClr>
                <a:srgbClr val="3B3535"/>
              </a:buClr>
              <a:buSzPts val="1600"/>
              <a:buFont typeface="Roboto Light"/>
              <a:buChar char="•"/>
            </a:pPr>
            <a:r>
              <a:rPr b="1" lang="en-US" sz="1600">
                <a:solidFill>
                  <a:srgbClr val="3B3535"/>
                </a:solidFill>
                <a:latin typeface="Roboto Light"/>
                <a:ea typeface="Roboto Light"/>
                <a:cs typeface="Roboto Light"/>
                <a:sym typeface="Roboto Light"/>
              </a:rPr>
              <a:t>"Практичні інструменти для організації освітнього процесу з іноземної мови"</a:t>
            </a:r>
            <a:endParaRPr sz="1600">
              <a:solidFill>
                <a:schemeClr val="dk1"/>
              </a:solidFill>
              <a:latin typeface="Calibri"/>
              <a:ea typeface="Calibri"/>
              <a:cs typeface="Calibri"/>
              <a:sym typeface="Calibri"/>
            </a:endParaRPr>
          </a:p>
        </p:txBody>
      </p:sp>
      <p:sp>
        <p:nvSpPr>
          <p:cNvPr id="310" name="Google Shape;310;p12"/>
          <p:cNvSpPr/>
          <p:nvPr/>
        </p:nvSpPr>
        <p:spPr>
          <a:xfrm>
            <a:off x="837724" y="4787027"/>
            <a:ext cx="12954952" cy="1340168"/>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oboto Light"/>
              <a:buNone/>
            </a:pPr>
            <a:r>
              <a:rPr lang="en-US" sz="1600">
                <a:solidFill>
                  <a:srgbClr val="3B3535"/>
                </a:solidFill>
                <a:latin typeface="Roboto Light"/>
                <a:ea typeface="Roboto Light"/>
                <a:cs typeface="Roboto Light"/>
                <a:sym typeface="Roboto Light"/>
              </a:rPr>
              <a:t>Повний посібник доступний онлайн, що забезпечує легкий доступ для всіх педагогів. </a:t>
            </a:r>
            <a:r>
              <a:rPr b="1" lang="en-US" sz="1600">
                <a:solidFill>
                  <a:srgbClr val="3B3535"/>
                </a:solidFill>
                <a:latin typeface="Roboto"/>
                <a:ea typeface="Roboto"/>
                <a:cs typeface="Roboto"/>
                <a:sym typeface="Roboto"/>
              </a:rPr>
              <a:t>Наголос на природному засвоєнні мови та практичній реалізації</a:t>
            </a:r>
            <a:r>
              <a:rPr lang="en-US" sz="1600">
                <a:solidFill>
                  <a:srgbClr val="3B3535"/>
                </a:solidFill>
                <a:latin typeface="Roboto Light"/>
                <a:ea typeface="Roboto Light"/>
                <a:cs typeface="Roboto Light"/>
                <a:sym typeface="Roboto Light"/>
              </a:rPr>
              <a:t>, що проявляється у використанні TPR, ігрового навчання та інтерактивних методів, є свідомим педагогічним вибором, який відображає глибоке розуміння того, що раннє вивчення мови є найбільш ефективним, коли воно відображає природний процес засвоєння першої мови, зосереджуючись на комунікативній компетенції, а не на жорстких граматичних правилах.</a:t>
            </a:r>
            <a:endParaRPr sz="1600">
              <a:solidFill>
                <a:schemeClr val="dk1"/>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pic>
        <p:nvPicPr>
          <p:cNvPr id="315" name="Google Shape;315;g37683dd83bd_0_36"/>
          <p:cNvPicPr preferRelativeResize="0"/>
          <p:nvPr/>
        </p:nvPicPr>
        <p:blipFill rotWithShape="1">
          <a:blip r:embed="rId3">
            <a:alphaModFix/>
          </a:blip>
          <a:srcRect b="9510" l="22715" r="22600" t="18328"/>
          <a:stretch/>
        </p:blipFill>
        <p:spPr>
          <a:xfrm>
            <a:off x="1069985" y="0"/>
            <a:ext cx="11901763" cy="78867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pic>
        <p:nvPicPr>
          <p:cNvPr id="320" name="Google Shape;320;g37683dd83bd_0_40"/>
          <p:cNvPicPr preferRelativeResize="0"/>
          <p:nvPr/>
        </p:nvPicPr>
        <p:blipFill rotWithShape="1">
          <a:blip r:embed="rId3">
            <a:alphaModFix/>
          </a:blip>
          <a:srcRect b="15234" l="21394" r="22273" t="21994"/>
          <a:stretch/>
        </p:blipFill>
        <p:spPr>
          <a:xfrm>
            <a:off x="492700" y="235750"/>
            <a:ext cx="13682023" cy="786527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2"/>
          <p:cNvSpPr/>
          <p:nvPr/>
        </p:nvSpPr>
        <p:spPr>
          <a:xfrm>
            <a:off x="837724" y="1905238"/>
            <a:ext cx="9023271" cy="850106"/>
          </a:xfrm>
          <a:prstGeom prst="rect">
            <a:avLst/>
          </a:prstGeom>
          <a:noFill/>
          <a:ln>
            <a:noFill/>
          </a:ln>
        </p:spPr>
        <p:txBody>
          <a:bodyPr anchorCtr="0" anchor="t" bIns="0" lIns="0" spcFirstLastPara="1" rIns="0" wrap="square" tIns="0">
            <a:noAutofit/>
          </a:bodyPr>
          <a:lstStyle/>
          <a:p>
            <a:pPr indent="0" lvl="0" marL="0" marR="0" rtl="0" algn="l">
              <a:lnSpc>
                <a:spcPct val="124299"/>
              </a:lnSpc>
              <a:spcBef>
                <a:spcPts val="0"/>
              </a:spcBef>
              <a:spcAft>
                <a:spcPts val="0"/>
              </a:spcAft>
              <a:buClr>
                <a:srgbClr val="1F1E1E"/>
              </a:buClr>
              <a:buSzPts val="5350"/>
              <a:buFont typeface="Red Hat Text"/>
              <a:buNone/>
            </a:pPr>
            <a:r>
              <a:rPr lang="en-US" sz="5350">
                <a:solidFill>
                  <a:srgbClr val="1F1E1E"/>
                </a:solidFill>
                <a:latin typeface="Red Hat Text"/>
                <a:ea typeface="Red Hat Text"/>
                <a:cs typeface="Red Hat Text"/>
                <a:sym typeface="Red Hat Text"/>
              </a:rPr>
              <a:t>Мова майбутнього України</a:t>
            </a:r>
            <a:endParaRPr sz="5350">
              <a:solidFill>
                <a:schemeClr val="dk1"/>
              </a:solidFill>
              <a:latin typeface="Calibri"/>
              <a:ea typeface="Calibri"/>
              <a:cs typeface="Calibri"/>
              <a:sym typeface="Calibri"/>
            </a:endParaRPr>
          </a:p>
        </p:txBody>
      </p:sp>
      <p:sp>
        <p:nvSpPr>
          <p:cNvPr id="61" name="Google Shape;61;p2"/>
          <p:cNvSpPr/>
          <p:nvPr/>
        </p:nvSpPr>
        <p:spPr>
          <a:xfrm>
            <a:off x="837724" y="3069431"/>
            <a:ext cx="12954952" cy="1340168"/>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oboto Light"/>
              <a:buNone/>
            </a:pPr>
            <a:r>
              <a:rPr lang="en-US" sz="1600">
                <a:solidFill>
                  <a:schemeClr val="dk1"/>
                </a:solidFill>
                <a:latin typeface="Roboto Light"/>
                <a:ea typeface="Roboto Light"/>
                <a:cs typeface="Roboto Light"/>
                <a:sym typeface="Roboto Light"/>
              </a:rPr>
              <a:t>Впровадження англійської мови в українські заклади дошкільної освіти (ЗДО) є стратегічною ініціативою, що відображає прагнення України до європейської інтеграції та національного розвитку. Англійська мова офіційно визнана мовою міжнародного спілкування в Україні, і держава активно підтримує її опанування громадянами. Ця політика відповідає розумінню того, що раннє оволодіння мовою є ключовим індикатором для європейської інтеграції.</a:t>
            </a:r>
            <a:endParaRPr sz="1600">
              <a:solidFill>
                <a:schemeClr val="dk1"/>
              </a:solidFill>
              <a:latin typeface="Calibri"/>
              <a:ea typeface="Calibri"/>
              <a:cs typeface="Calibri"/>
              <a:sym typeface="Calibri"/>
            </a:endParaRPr>
          </a:p>
        </p:txBody>
      </p:sp>
      <p:sp>
        <p:nvSpPr>
          <p:cNvPr id="62" name="Google Shape;62;p2"/>
          <p:cNvSpPr/>
          <p:nvPr/>
        </p:nvSpPr>
        <p:spPr>
          <a:xfrm>
            <a:off x="837724" y="4645223"/>
            <a:ext cx="6372701" cy="2196584"/>
          </a:xfrm>
          <a:prstGeom prst="roundRect">
            <a:avLst>
              <a:gd fmla="val 1430" name="adj"/>
            </a:avLst>
          </a:prstGeom>
          <a:solidFill>
            <a:srgbClr val="FFFAFA"/>
          </a:solidFill>
          <a:ln cap="flat" cmpd="sng" w="22850">
            <a:solidFill>
              <a:srgbClr val="D9CEC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 name="Google Shape;63;p2"/>
          <p:cNvSpPr/>
          <p:nvPr/>
        </p:nvSpPr>
        <p:spPr>
          <a:xfrm>
            <a:off x="860584" y="4668083"/>
            <a:ext cx="6326981" cy="628293"/>
          </a:xfrm>
          <a:prstGeom prst="roundRect">
            <a:avLst>
              <a:gd fmla="val 635" name="adj"/>
            </a:avLst>
          </a:prstGeom>
          <a:solidFill>
            <a:srgbClr val="F3E8E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 name="Google Shape;64;p2"/>
          <p:cNvSpPr/>
          <p:nvPr/>
        </p:nvSpPr>
        <p:spPr>
          <a:xfrm>
            <a:off x="3867031" y="4785836"/>
            <a:ext cx="314087" cy="392668"/>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3B3535"/>
              </a:buClr>
              <a:buSzPts val="2450"/>
              <a:buFont typeface="Red Hat Text"/>
              <a:buNone/>
            </a:pPr>
            <a:r>
              <a:rPr lang="en-US" sz="2450">
                <a:solidFill>
                  <a:srgbClr val="3B3535"/>
                </a:solidFill>
                <a:latin typeface="Red Hat Text"/>
                <a:ea typeface="Red Hat Text"/>
                <a:cs typeface="Red Hat Text"/>
                <a:sym typeface="Red Hat Text"/>
              </a:rPr>
              <a:t>1</a:t>
            </a:r>
            <a:endParaRPr sz="2450">
              <a:solidFill>
                <a:schemeClr val="dk1"/>
              </a:solidFill>
              <a:latin typeface="Calibri"/>
              <a:ea typeface="Calibri"/>
              <a:cs typeface="Calibri"/>
              <a:sym typeface="Calibri"/>
            </a:endParaRPr>
          </a:p>
        </p:txBody>
      </p:sp>
      <p:sp>
        <p:nvSpPr>
          <p:cNvPr id="65" name="Google Shape;65;p2"/>
          <p:cNvSpPr/>
          <p:nvPr/>
        </p:nvSpPr>
        <p:spPr>
          <a:xfrm>
            <a:off x="1070015" y="5505807"/>
            <a:ext cx="2464118" cy="308015"/>
          </a:xfrm>
          <a:prstGeom prst="rect">
            <a:avLst/>
          </a:prstGeom>
          <a:noFill/>
          <a:ln>
            <a:noFill/>
          </a:ln>
        </p:spPr>
        <p:txBody>
          <a:bodyPr anchorCtr="0" anchor="t" bIns="0" lIns="0" spcFirstLastPara="1" rIns="0" wrap="square" tIns="0">
            <a:noAutofit/>
          </a:bodyPr>
          <a:lstStyle/>
          <a:p>
            <a:pPr indent="0" lvl="0" marL="0" marR="0" rtl="0" algn="l">
              <a:lnSpc>
                <a:spcPct val="126315"/>
              </a:lnSpc>
              <a:spcBef>
                <a:spcPts val="0"/>
              </a:spcBef>
              <a:spcAft>
                <a:spcPts val="0"/>
              </a:spcAft>
              <a:buClr>
                <a:srgbClr val="3B3535"/>
              </a:buClr>
              <a:buSzPts val="1900"/>
              <a:buFont typeface="Red Hat Text"/>
              <a:buNone/>
            </a:pPr>
            <a:r>
              <a:rPr lang="en-US" sz="1900">
                <a:solidFill>
                  <a:srgbClr val="3B3535"/>
                </a:solidFill>
                <a:latin typeface="Red Hat Text"/>
                <a:ea typeface="Red Hat Text"/>
                <a:cs typeface="Red Hat Text"/>
                <a:sym typeface="Red Hat Text"/>
              </a:rPr>
              <a:t>Євроінтеграція</a:t>
            </a:r>
            <a:endParaRPr sz="1900">
              <a:solidFill>
                <a:schemeClr val="dk1"/>
              </a:solidFill>
              <a:latin typeface="Calibri"/>
              <a:ea typeface="Calibri"/>
              <a:cs typeface="Calibri"/>
              <a:sym typeface="Calibri"/>
            </a:endParaRPr>
          </a:p>
        </p:txBody>
      </p:sp>
      <p:sp>
        <p:nvSpPr>
          <p:cNvPr id="66" name="Google Shape;66;p2"/>
          <p:cNvSpPr/>
          <p:nvPr/>
        </p:nvSpPr>
        <p:spPr>
          <a:xfrm>
            <a:off x="1070015" y="5939433"/>
            <a:ext cx="5908119" cy="670084"/>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oboto Light"/>
              <a:buNone/>
            </a:pPr>
            <a:r>
              <a:rPr lang="en-US" sz="1600">
                <a:solidFill>
                  <a:srgbClr val="3B3535"/>
                </a:solidFill>
                <a:latin typeface="Roboto Light"/>
                <a:ea typeface="Roboto Light"/>
                <a:cs typeface="Roboto Light"/>
                <a:sym typeface="Roboto Light"/>
              </a:rPr>
              <a:t>Раннє опанування англійської мови як ключовий елемент інтеграції в європейське співтовариство.</a:t>
            </a:r>
            <a:endParaRPr sz="1600">
              <a:solidFill>
                <a:schemeClr val="dk1"/>
              </a:solidFill>
              <a:latin typeface="Calibri"/>
              <a:ea typeface="Calibri"/>
              <a:cs typeface="Calibri"/>
              <a:sym typeface="Calibri"/>
            </a:endParaRPr>
          </a:p>
        </p:txBody>
      </p:sp>
      <p:sp>
        <p:nvSpPr>
          <p:cNvPr id="67" name="Google Shape;67;p2"/>
          <p:cNvSpPr/>
          <p:nvPr/>
        </p:nvSpPr>
        <p:spPr>
          <a:xfrm>
            <a:off x="7419856" y="4645223"/>
            <a:ext cx="6372820" cy="2196584"/>
          </a:xfrm>
          <a:prstGeom prst="roundRect">
            <a:avLst>
              <a:gd fmla="val 1430" name="adj"/>
            </a:avLst>
          </a:prstGeom>
          <a:solidFill>
            <a:srgbClr val="FFFAFA"/>
          </a:solidFill>
          <a:ln cap="flat" cmpd="sng" w="22850">
            <a:solidFill>
              <a:srgbClr val="D9CEC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 name="Google Shape;68;p2"/>
          <p:cNvSpPr/>
          <p:nvPr/>
        </p:nvSpPr>
        <p:spPr>
          <a:xfrm>
            <a:off x="7442716" y="4668083"/>
            <a:ext cx="6327100" cy="628293"/>
          </a:xfrm>
          <a:prstGeom prst="roundRect">
            <a:avLst>
              <a:gd fmla="val 635" name="adj"/>
            </a:avLst>
          </a:prstGeom>
          <a:solidFill>
            <a:srgbClr val="F3E8E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2"/>
          <p:cNvSpPr/>
          <p:nvPr/>
        </p:nvSpPr>
        <p:spPr>
          <a:xfrm>
            <a:off x="10449163" y="4785836"/>
            <a:ext cx="314087" cy="392668"/>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3B3535"/>
              </a:buClr>
              <a:buSzPts val="2450"/>
              <a:buFont typeface="Red Hat Text"/>
              <a:buNone/>
            </a:pPr>
            <a:r>
              <a:rPr lang="en-US" sz="2450">
                <a:solidFill>
                  <a:srgbClr val="3B3535"/>
                </a:solidFill>
                <a:latin typeface="Red Hat Text"/>
                <a:ea typeface="Red Hat Text"/>
                <a:cs typeface="Red Hat Text"/>
                <a:sym typeface="Red Hat Text"/>
              </a:rPr>
              <a:t>2</a:t>
            </a:r>
            <a:endParaRPr sz="2450">
              <a:solidFill>
                <a:schemeClr val="dk1"/>
              </a:solidFill>
              <a:latin typeface="Calibri"/>
              <a:ea typeface="Calibri"/>
              <a:cs typeface="Calibri"/>
              <a:sym typeface="Calibri"/>
            </a:endParaRPr>
          </a:p>
        </p:txBody>
      </p:sp>
      <p:sp>
        <p:nvSpPr>
          <p:cNvPr id="70" name="Google Shape;70;p2"/>
          <p:cNvSpPr/>
          <p:nvPr/>
        </p:nvSpPr>
        <p:spPr>
          <a:xfrm>
            <a:off x="7652147" y="5505807"/>
            <a:ext cx="2896195" cy="308015"/>
          </a:xfrm>
          <a:prstGeom prst="rect">
            <a:avLst/>
          </a:prstGeom>
          <a:noFill/>
          <a:ln>
            <a:noFill/>
          </a:ln>
        </p:spPr>
        <p:txBody>
          <a:bodyPr anchorCtr="0" anchor="t" bIns="0" lIns="0" spcFirstLastPara="1" rIns="0" wrap="square" tIns="0">
            <a:noAutofit/>
          </a:bodyPr>
          <a:lstStyle/>
          <a:p>
            <a:pPr indent="0" lvl="0" marL="0" marR="0" rtl="0" algn="l">
              <a:lnSpc>
                <a:spcPct val="126315"/>
              </a:lnSpc>
              <a:spcBef>
                <a:spcPts val="0"/>
              </a:spcBef>
              <a:spcAft>
                <a:spcPts val="0"/>
              </a:spcAft>
              <a:buClr>
                <a:srgbClr val="3B3535"/>
              </a:buClr>
              <a:buSzPts val="1900"/>
              <a:buFont typeface="Red Hat Text"/>
              <a:buNone/>
            </a:pPr>
            <a:r>
              <a:rPr lang="en-US" sz="1900">
                <a:solidFill>
                  <a:srgbClr val="3B3535"/>
                </a:solidFill>
                <a:latin typeface="Red Hat Text"/>
                <a:ea typeface="Red Hat Text"/>
                <a:cs typeface="Red Hat Text"/>
                <a:sym typeface="Red Hat Text"/>
              </a:rPr>
              <a:t>Національний розвиток</a:t>
            </a:r>
            <a:endParaRPr sz="1900">
              <a:solidFill>
                <a:schemeClr val="dk1"/>
              </a:solidFill>
              <a:latin typeface="Calibri"/>
              <a:ea typeface="Calibri"/>
              <a:cs typeface="Calibri"/>
              <a:sym typeface="Calibri"/>
            </a:endParaRPr>
          </a:p>
        </p:txBody>
      </p:sp>
      <p:sp>
        <p:nvSpPr>
          <p:cNvPr id="71" name="Google Shape;71;p2"/>
          <p:cNvSpPr/>
          <p:nvPr/>
        </p:nvSpPr>
        <p:spPr>
          <a:xfrm>
            <a:off x="7652147" y="5939433"/>
            <a:ext cx="5908238" cy="670084"/>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oboto Light"/>
              <a:buNone/>
            </a:pPr>
            <a:r>
              <a:rPr lang="en-US" sz="1600">
                <a:solidFill>
                  <a:srgbClr val="3B3535"/>
                </a:solidFill>
                <a:latin typeface="Roboto Light"/>
                <a:ea typeface="Roboto Light"/>
                <a:cs typeface="Roboto Light"/>
                <a:sym typeface="Roboto Light"/>
              </a:rPr>
              <a:t>Розширення застосування англійської мови у всіх сферах життя та створення сприятливих умов для її вивчення.</a:t>
            </a:r>
            <a:endParaRPr sz="1600">
              <a:solidFill>
                <a:schemeClr val="dk1"/>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5" name="Shape 325"/>
        <p:cNvGrpSpPr/>
        <p:nvPr/>
      </p:nvGrpSpPr>
      <p:grpSpPr>
        <a:xfrm>
          <a:off x="0" y="0"/>
          <a:ext cx="0" cy="0"/>
          <a:chOff x="0" y="0"/>
          <a:chExt cx="0" cy="0"/>
        </a:xfrm>
      </p:grpSpPr>
      <p:sp>
        <p:nvSpPr>
          <p:cNvPr id="326" name="Google Shape;326;p13"/>
          <p:cNvSpPr/>
          <p:nvPr/>
        </p:nvSpPr>
        <p:spPr>
          <a:xfrm>
            <a:off x="837724" y="2268855"/>
            <a:ext cx="2464118" cy="308015"/>
          </a:xfrm>
          <a:prstGeom prst="rect">
            <a:avLst/>
          </a:prstGeom>
          <a:noFill/>
          <a:ln>
            <a:noFill/>
          </a:ln>
        </p:spPr>
        <p:txBody>
          <a:bodyPr anchorCtr="0" anchor="t" bIns="0" lIns="0" spcFirstLastPara="1" rIns="0" wrap="square" tIns="0">
            <a:noAutofit/>
          </a:bodyPr>
          <a:lstStyle/>
          <a:p>
            <a:pPr indent="0" lvl="0" marL="0" marR="0" rtl="0" algn="l">
              <a:lnSpc>
                <a:spcPct val="126315"/>
              </a:lnSpc>
              <a:spcBef>
                <a:spcPts val="0"/>
              </a:spcBef>
              <a:spcAft>
                <a:spcPts val="0"/>
              </a:spcAft>
              <a:buClr>
                <a:schemeClr val="dk1"/>
              </a:buClr>
              <a:buSzPts val="1900"/>
              <a:buFont typeface="Calibri"/>
              <a:buNone/>
            </a:pPr>
            <a:r>
              <a:t/>
            </a:r>
            <a:endParaRPr sz="1900">
              <a:solidFill>
                <a:schemeClr val="dk1"/>
              </a:solidFill>
              <a:latin typeface="Calibri"/>
              <a:ea typeface="Calibri"/>
              <a:cs typeface="Calibri"/>
              <a:sym typeface="Calibri"/>
            </a:endParaRPr>
          </a:p>
        </p:txBody>
      </p:sp>
      <p:sp>
        <p:nvSpPr>
          <p:cNvPr id="327" name="Google Shape;327;p13"/>
          <p:cNvSpPr/>
          <p:nvPr/>
        </p:nvSpPr>
        <p:spPr>
          <a:xfrm>
            <a:off x="837724" y="2786301"/>
            <a:ext cx="7080528" cy="850106"/>
          </a:xfrm>
          <a:prstGeom prst="rect">
            <a:avLst/>
          </a:prstGeom>
          <a:noFill/>
          <a:ln>
            <a:noFill/>
          </a:ln>
        </p:spPr>
        <p:txBody>
          <a:bodyPr anchorCtr="0" anchor="t" bIns="0" lIns="0" spcFirstLastPara="1" rIns="0" wrap="square" tIns="0">
            <a:noAutofit/>
          </a:bodyPr>
          <a:lstStyle/>
          <a:p>
            <a:pPr indent="0" lvl="0" marL="0" marR="0" rtl="0" algn="l">
              <a:lnSpc>
                <a:spcPct val="124299"/>
              </a:lnSpc>
              <a:spcBef>
                <a:spcPts val="0"/>
              </a:spcBef>
              <a:spcAft>
                <a:spcPts val="0"/>
              </a:spcAft>
              <a:buClr>
                <a:srgbClr val="1F1E1E"/>
              </a:buClr>
              <a:buSzPts val="5350"/>
              <a:buFont typeface="Red Hat Text"/>
              <a:buNone/>
            </a:pPr>
            <a:r>
              <a:rPr lang="en-US" sz="5350">
                <a:solidFill>
                  <a:srgbClr val="1F1E1E"/>
                </a:solidFill>
                <a:latin typeface="Red Hat Text"/>
                <a:ea typeface="Red Hat Text"/>
                <a:cs typeface="Red Hat Text"/>
                <a:sym typeface="Red Hat Text"/>
              </a:rPr>
              <a:t>Парціальні програми</a:t>
            </a:r>
            <a:endParaRPr sz="5350">
              <a:solidFill>
                <a:schemeClr val="dk1"/>
              </a:solidFill>
              <a:latin typeface="Calibri"/>
              <a:ea typeface="Calibri"/>
              <a:cs typeface="Calibri"/>
              <a:sym typeface="Calibri"/>
            </a:endParaRPr>
          </a:p>
        </p:txBody>
      </p:sp>
      <p:sp>
        <p:nvSpPr>
          <p:cNvPr id="328" name="Google Shape;328;p13"/>
          <p:cNvSpPr/>
          <p:nvPr/>
        </p:nvSpPr>
        <p:spPr>
          <a:xfrm>
            <a:off x="837724" y="3950494"/>
            <a:ext cx="7468553" cy="2010251"/>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oboto Light"/>
              <a:buNone/>
            </a:pPr>
            <a:r>
              <a:rPr lang="en-US" sz="1600">
                <a:solidFill>
                  <a:srgbClr val="3B3535"/>
                </a:solidFill>
                <a:latin typeface="Roboto Light"/>
                <a:ea typeface="Roboto Light"/>
                <a:cs typeface="Roboto Light"/>
                <a:sym typeface="Roboto Light"/>
              </a:rPr>
              <a:t>Однією з ключових освітніх програм, затверджених МОН для використання в ЗДО, є парціальна програма </a:t>
            </a:r>
            <a:r>
              <a:rPr b="1" lang="en-US" sz="1600">
                <a:solidFill>
                  <a:srgbClr val="3B3535"/>
                </a:solidFill>
                <a:latin typeface="Roboto Light"/>
                <a:ea typeface="Roboto Light"/>
                <a:cs typeface="Roboto Light"/>
                <a:sym typeface="Roboto Light"/>
              </a:rPr>
              <a:t>"Англійська мова за методикою асоціативних символів для старшого дошкільного та молодшого шкільного віку (від 5 до 10 років)"</a:t>
            </a:r>
            <a:r>
              <a:rPr lang="en-US" sz="1600">
                <a:solidFill>
                  <a:srgbClr val="3B3535"/>
                </a:solidFill>
                <a:latin typeface="Roboto Light"/>
                <a:ea typeface="Roboto Light"/>
                <a:cs typeface="Roboto Light"/>
                <a:sym typeface="Roboto Light"/>
              </a:rPr>
              <a:t>. Ця програма є конкретною, затвердженою навчальною рамкою для раннього вивчення англійської мови, що забезпечує стандартизований підхід.</a:t>
            </a:r>
            <a:endParaRPr sz="1600">
              <a:solidFill>
                <a:schemeClr val="dk1"/>
              </a:solidFill>
              <a:latin typeface="Calibri"/>
              <a:ea typeface="Calibri"/>
              <a:cs typeface="Calibri"/>
              <a:sym typeface="Calibri"/>
            </a:endParaRPr>
          </a:p>
        </p:txBody>
      </p:sp>
      <p:pic>
        <p:nvPicPr>
          <p:cNvPr id="329" name="Google Shape;329;p13"/>
          <p:cNvPicPr preferRelativeResize="0"/>
          <p:nvPr/>
        </p:nvPicPr>
        <p:blipFill>
          <a:blip r:embed="rId3">
            <a:alphaModFix/>
          </a:blip>
          <a:stretch>
            <a:fillRect/>
          </a:stretch>
        </p:blipFill>
        <p:spPr>
          <a:xfrm>
            <a:off x="9344024" y="543163"/>
            <a:ext cx="3755725" cy="5336375"/>
          </a:xfrm>
          <a:prstGeom prst="rect">
            <a:avLst/>
          </a:prstGeom>
          <a:noFill/>
          <a:ln>
            <a:noFill/>
          </a:ln>
        </p:spPr>
      </p:pic>
      <p:sp>
        <p:nvSpPr>
          <p:cNvPr id="330" name="Google Shape;330;p13"/>
          <p:cNvSpPr txBox="1"/>
          <p:nvPr/>
        </p:nvSpPr>
        <p:spPr>
          <a:xfrm>
            <a:off x="9515475" y="6257925"/>
            <a:ext cx="3755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u="sng">
                <a:solidFill>
                  <a:schemeClr val="hlink"/>
                </a:solidFill>
                <a:hlinkClick r:id="rId4"/>
              </a:rPr>
              <a:t>https://evnuir.vnu.edu.ua/bitstream/123456789/23363/3/met_rekomend.pdf</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p14"/>
          <p:cNvSpPr/>
          <p:nvPr/>
        </p:nvSpPr>
        <p:spPr>
          <a:xfrm>
            <a:off x="837724" y="1322427"/>
            <a:ext cx="4421029" cy="308015"/>
          </a:xfrm>
          <a:prstGeom prst="rect">
            <a:avLst/>
          </a:prstGeom>
          <a:noFill/>
          <a:ln>
            <a:noFill/>
          </a:ln>
        </p:spPr>
        <p:txBody>
          <a:bodyPr anchorCtr="0" anchor="t" bIns="0" lIns="0" spcFirstLastPara="1" rIns="0" wrap="square" tIns="0">
            <a:noAutofit/>
          </a:bodyPr>
          <a:lstStyle/>
          <a:p>
            <a:pPr indent="0" lvl="0" marL="0" marR="0" rtl="0" algn="l">
              <a:lnSpc>
                <a:spcPct val="126315"/>
              </a:lnSpc>
              <a:spcBef>
                <a:spcPts val="0"/>
              </a:spcBef>
              <a:spcAft>
                <a:spcPts val="0"/>
              </a:spcAft>
              <a:buClr>
                <a:srgbClr val="1F1E1E"/>
              </a:buClr>
              <a:buSzPts val="1900"/>
              <a:buFont typeface="Red Hat Text"/>
              <a:buNone/>
            </a:pPr>
            <a:r>
              <a:rPr lang="en-US" sz="1900">
                <a:solidFill>
                  <a:srgbClr val="1F1E1E"/>
                </a:solidFill>
                <a:latin typeface="Red Hat Text"/>
                <a:ea typeface="Red Hat Text"/>
                <a:cs typeface="Red Hat Text"/>
                <a:sym typeface="Red Hat Text"/>
              </a:rPr>
              <a:t>Зміст та підхід парціальної програми</a:t>
            </a:r>
            <a:endParaRPr sz="1900">
              <a:solidFill>
                <a:schemeClr val="dk1"/>
              </a:solidFill>
              <a:latin typeface="Calibri"/>
              <a:ea typeface="Calibri"/>
              <a:cs typeface="Calibri"/>
              <a:sym typeface="Calibri"/>
            </a:endParaRPr>
          </a:p>
        </p:txBody>
      </p:sp>
      <p:sp>
        <p:nvSpPr>
          <p:cNvPr id="337" name="Google Shape;337;p14"/>
          <p:cNvSpPr/>
          <p:nvPr/>
        </p:nvSpPr>
        <p:spPr>
          <a:xfrm>
            <a:off x="837724" y="2049304"/>
            <a:ext cx="12954952" cy="670084"/>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oboto Light"/>
              <a:buNone/>
            </a:pPr>
            <a:r>
              <a:rPr lang="en-US" sz="1600">
                <a:solidFill>
                  <a:srgbClr val="3B3535"/>
                </a:solidFill>
                <a:latin typeface="Roboto Light"/>
                <a:ea typeface="Roboto Light"/>
                <a:cs typeface="Roboto Light"/>
                <a:sym typeface="Roboto Light"/>
              </a:rPr>
              <a:t>Програма окреслює поетапний підхід до оволодіння мовою, що прогресує від однослівних висловлювань до досягнення мінімального комунікативного рівня. Її зміст структурований таким чином, щоб охоплювати різні аспекти, включаючи:</a:t>
            </a:r>
            <a:endParaRPr sz="1600">
              <a:solidFill>
                <a:schemeClr val="dk1"/>
              </a:solidFill>
              <a:latin typeface="Calibri"/>
              <a:ea typeface="Calibri"/>
              <a:cs typeface="Calibri"/>
              <a:sym typeface="Calibri"/>
            </a:endParaRPr>
          </a:p>
        </p:txBody>
      </p:sp>
      <p:sp>
        <p:nvSpPr>
          <p:cNvPr id="338" name="Google Shape;338;p14"/>
          <p:cNvSpPr/>
          <p:nvPr/>
        </p:nvSpPr>
        <p:spPr>
          <a:xfrm>
            <a:off x="837724" y="2955012"/>
            <a:ext cx="12954952" cy="335042"/>
          </a:xfrm>
          <a:prstGeom prst="rect">
            <a:avLst/>
          </a:prstGeom>
          <a:noFill/>
          <a:ln>
            <a:noFill/>
          </a:ln>
        </p:spPr>
        <p:txBody>
          <a:bodyPr anchorCtr="0" anchor="t" bIns="0" lIns="0" spcFirstLastPara="1" rIns="0" wrap="square" tIns="0">
            <a:noAutofit/>
          </a:bodyPr>
          <a:lstStyle/>
          <a:p>
            <a:pPr indent="-342900" lvl="0" marL="342900" marR="0" rtl="0" algn="l">
              <a:lnSpc>
                <a:spcPct val="162500"/>
              </a:lnSpc>
              <a:spcBef>
                <a:spcPts val="0"/>
              </a:spcBef>
              <a:spcAft>
                <a:spcPts val="0"/>
              </a:spcAft>
              <a:buClr>
                <a:srgbClr val="3B3535"/>
              </a:buClr>
              <a:buSzPts val="1600"/>
              <a:buFont typeface="Roboto Light"/>
              <a:buChar char="•"/>
            </a:pPr>
            <a:r>
              <a:rPr lang="en-US" sz="1600">
                <a:solidFill>
                  <a:srgbClr val="3B3535"/>
                </a:solidFill>
                <a:latin typeface="Roboto Light"/>
                <a:ea typeface="Roboto Light"/>
                <a:cs typeface="Roboto Light"/>
                <a:sym typeface="Roboto Light"/>
              </a:rPr>
              <a:t>Сфери спілкування</a:t>
            </a:r>
            <a:endParaRPr sz="1600">
              <a:solidFill>
                <a:schemeClr val="dk1"/>
              </a:solidFill>
              <a:latin typeface="Calibri"/>
              <a:ea typeface="Calibri"/>
              <a:cs typeface="Calibri"/>
              <a:sym typeface="Calibri"/>
            </a:endParaRPr>
          </a:p>
        </p:txBody>
      </p:sp>
      <p:sp>
        <p:nvSpPr>
          <p:cNvPr id="339" name="Google Shape;339;p14"/>
          <p:cNvSpPr/>
          <p:nvPr/>
        </p:nvSpPr>
        <p:spPr>
          <a:xfrm>
            <a:off x="837724" y="3363278"/>
            <a:ext cx="12954952" cy="335042"/>
          </a:xfrm>
          <a:prstGeom prst="rect">
            <a:avLst/>
          </a:prstGeom>
          <a:noFill/>
          <a:ln>
            <a:noFill/>
          </a:ln>
        </p:spPr>
        <p:txBody>
          <a:bodyPr anchorCtr="0" anchor="t" bIns="0" lIns="0" spcFirstLastPara="1" rIns="0" wrap="square" tIns="0">
            <a:noAutofit/>
          </a:bodyPr>
          <a:lstStyle/>
          <a:p>
            <a:pPr indent="-342900" lvl="0" marL="342900" marR="0" rtl="0" algn="l">
              <a:lnSpc>
                <a:spcPct val="162500"/>
              </a:lnSpc>
              <a:spcBef>
                <a:spcPts val="0"/>
              </a:spcBef>
              <a:spcAft>
                <a:spcPts val="0"/>
              </a:spcAft>
              <a:buClr>
                <a:srgbClr val="3B3535"/>
              </a:buClr>
              <a:buSzPts val="1600"/>
              <a:buFont typeface="Roboto Light"/>
              <a:buChar char="•"/>
            </a:pPr>
            <a:r>
              <a:rPr lang="en-US" sz="1600">
                <a:solidFill>
                  <a:srgbClr val="3B3535"/>
                </a:solidFill>
                <a:latin typeface="Roboto Light"/>
                <a:ea typeface="Roboto Light"/>
                <a:cs typeface="Roboto Light"/>
                <a:sym typeface="Roboto Light"/>
              </a:rPr>
              <a:t>Тематичне спілкування</a:t>
            </a:r>
            <a:endParaRPr sz="1600">
              <a:solidFill>
                <a:schemeClr val="dk1"/>
              </a:solidFill>
              <a:latin typeface="Calibri"/>
              <a:ea typeface="Calibri"/>
              <a:cs typeface="Calibri"/>
              <a:sym typeface="Calibri"/>
            </a:endParaRPr>
          </a:p>
        </p:txBody>
      </p:sp>
      <p:sp>
        <p:nvSpPr>
          <p:cNvPr id="340" name="Google Shape;340;p14"/>
          <p:cNvSpPr/>
          <p:nvPr/>
        </p:nvSpPr>
        <p:spPr>
          <a:xfrm>
            <a:off x="837724" y="3771543"/>
            <a:ext cx="12954952" cy="335042"/>
          </a:xfrm>
          <a:prstGeom prst="rect">
            <a:avLst/>
          </a:prstGeom>
          <a:noFill/>
          <a:ln>
            <a:noFill/>
          </a:ln>
        </p:spPr>
        <p:txBody>
          <a:bodyPr anchorCtr="0" anchor="t" bIns="0" lIns="0" spcFirstLastPara="1" rIns="0" wrap="square" tIns="0">
            <a:noAutofit/>
          </a:bodyPr>
          <a:lstStyle/>
          <a:p>
            <a:pPr indent="-342900" lvl="0" marL="342900" marR="0" rtl="0" algn="l">
              <a:lnSpc>
                <a:spcPct val="162500"/>
              </a:lnSpc>
              <a:spcBef>
                <a:spcPts val="0"/>
              </a:spcBef>
              <a:spcAft>
                <a:spcPts val="0"/>
              </a:spcAft>
              <a:buClr>
                <a:srgbClr val="3B3535"/>
              </a:buClr>
              <a:buSzPts val="1600"/>
              <a:buFont typeface="Roboto Light"/>
              <a:buChar char="•"/>
            </a:pPr>
            <a:r>
              <a:rPr lang="en-US" sz="1600">
                <a:solidFill>
                  <a:srgbClr val="3B3535"/>
                </a:solidFill>
                <a:latin typeface="Roboto Light"/>
                <a:ea typeface="Roboto Light"/>
                <a:cs typeface="Roboto Light"/>
                <a:sym typeface="Roboto Light"/>
              </a:rPr>
              <a:t>Мовленнєву компетенцію</a:t>
            </a:r>
            <a:endParaRPr sz="1600">
              <a:solidFill>
                <a:schemeClr val="dk1"/>
              </a:solidFill>
              <a:latin typeface="Calibri"/>
              <a:ea typeface="Calibri"/>
              <a:cs typeface="Calibri"/>
              <a:sym typeface="Calibri"/>
            </a:endParaRPr>
          </a:p>
        </p:txBody>
      </p:sp>
      <p:sp>
        <p:nvSpPr>
          <p:cNvPr id="341" name="Google Shape;341;p14"/>
          <p:cNvSpPr/>
          <p:nvPr/>
        </p:nvSpPr>
        <p:spPr>
          <a:xfrm>
            <a:off x="837724" y="4179808"/>
            <a:ext cx="12954952" cy="335042"/>
          </a:xfrm>
          <a:prstGeom prst="rect">
            <a:avLst/>
          </a:prstGeom>
          <a:noFill/>
          <a:ln>
            <a:noFill/>
          </a:ln>
        </p:spPr>
        <p:txBody>
          <a:bodyPr anchorCtr="0" anchor="t" bIns="0" lIns="0" spcFirstLastPara="1" rIns="0" wrap="square" tIns="0">
            <a:noAutofit/>
          </a:bodyPr>
          <a:lstStyle/>
          <a:p>
            <a:pPr indent="-342900" lvl="0" marL="342900" marR="0" rtl="0" algn="l">
              <a:lnSpc>
                <a:spcPct val="162500"/>
              </a:lnSpc>
              <a:spcBef>
                <a:spcPts val="0"/>
              </a:spcBef>
              <a:spcAft>
                <a:spcPts val="0"/>
              </a:spcAft>
              <a:buClr>
                <a:srgbClr val="3B3535"/>
              </a:buClr>
              <a:buSzPts val="1600"/>
              <a:buFont typeface="Roboto Light"/>
              <a:buChar char="•"/>
            </a:pPr>
            <a:r>
              <a:rPr lang="en-US" sz="1600">
                <a:solidFill>
                  <a:srgbClr val="3B3535"/>
                </a:solidFill>
                <a:latin typeface="Roboto Light"/>
                <a:ea typeface="Roboto Light"/>
                <a:cs typeface="Roboto Light"/>
                <a:sym typeface="Roboto Light"/>
              </a:rPr>
              <a:t>Лінгвістичну компетенцію (лексичну, граматичну, фонетичну)</a:t>
            </a:r>
            <a:endParaRPr sz="1600">
              <a:solidFill>
                <a:schemeClr val="dk1"/>
              </a:solidFill>
              <a:latin typeface="Calibri"/>
              <a:ea typeface="Calibri"/>
              <a:cs typeface="Calibri"/>
              <a:sym typeface="Calibri"/>
            </a:endParaRPr>
          </a:p>
        </p:txBody>
      </p:sp>
      <p:sp>
        <p:nvSpPr>
          <p:cNvPr id="342" name="Google Shape;342;p14"/>
          <p:cNvSpPr/>
          <p:nvPr/>
        </p:nvSpPr>
        <p:spPr>
          <a:xfrm>
            <a:off x="837724" y="4588073"/>
            <a:ext cx="12954952" cy="335042"/>
          </a:xfrm>
          <a:prstGeom prst="rect">
            <a:avLst/>
          </a:prstGeom>
          <a:noFill/>
          <a:ln>
            <a:noFill/>
          </a:ln>
        </p:spPr>
        <p:txBody>
          <a:bodyPr anchorCtr="0" anchor="t" bIns="0" lIns="0" spcFirstLastPara="1" rIns="0" wrap="square" tIns="0">
            <a:noAutofit/>
          </a:bodyPr>
          <a:lstStyle/>
          <a:p>
            <a:pPr indent="-342900" lvl="0" marL="342900" marR="0" rtl="0" algn="l">
              <a:lnSpc>
                <a:spcPct val="162500"/>
              </a:lnSpc>
              <a:spcBef>
                <a:spcPts val="0"/>
              </a:spcBef>
              <a:spcAft>
                <a:spcPts val="0"/>
              </a:spcAft>
              <a:buClr>
                <a:srgbClr val="3B3535"/>
              </a:buClr>
              <a:buSzPts val="1600"/>
              <a:buFont typeface="Roboto Light"/>
              <a:buChar char="•"/>
            </a:pPr>
            <a:r>
              <a:rPr lang="en-US" sz="1600">
                <a:solidFill>
                  <a:srgbClr val="3B3535"/>
                </a:solidFill>
                <a:latin typeface="Roboto Light"/>
                <a:ea typeface="Roboto Light"/>
                <a:cs typeface="Roboto Light"/>
                <a:sym typeface="Roboto Light"/>
              </a:rPr>
              <a:t>Соціокультурну компетенцію</a:t>
            </a:r>
            <a:endParaRPr sz="1600">
              <a:solidFill>
                <a:schemeClr val="dk1"/>
              </a:solidFill>
              <a:latin typeface="Calibri"/>
              <a:ea typeface="Calibri"/>
              <a:cs typeface="Calibri"/>
              <a:sym typeface="Calibri"/>
            </a:endParaRPr>
          </a:p>
        </p:txBody>
      </p:sp>
      <p:sp>
        <p:nvSpPr>
          <p:cNvPr id="343" name="Google Shape;343;p14"/>
          <p:cNvSpPr/>
          <p:nvPr/>
        </p:nvSpPr>
        <p:spPr>
          <a:xfrm>
            <a:off x="837724" y="4996339"/>
            <a:ext cx="12954952" cy="335042"/>
          </a:xfrm>
          <a:prstGeom prst="rect">
            <a:avLst/>
          </a:prstGeom>
          <a:noFill/>
          <a:ln>
            <a:noFill/>
          </a:ln>
        </p:spPr>
        <p:txBody>
          <a:bodyPr anchorCtr="0" anchor="t" bIns="0" lIns="0" spcFirstLastPara="1" rIns="0" wrap="square" tIns="0">
            <a:noAutofit/>
          </a:bodyPr>
          <a:lstStyle/>
          <a:p>
            <a:pPr indent="-342900" lvl="0" marL="342900" marR="0" rtl="0" algn="l">
              <a:lnSpc>
                <a:spcPct val="162500"/>
              </a:lnSpc>
              <a:spcBef>
                <a:spcPts val="0"/>
              </a:spcBef>
              <a:spcAft>
                <a:spcPts val="0"/>
              </a:spcAft>
              <a:buClr>
                <a:srgbClr val="3B3535"/>
              </a:buClr>
              <a:buSzPts val="1600"/>
              <a:buFont typeface="Roboto Light"/>
              <a:buChar char="•"/>
            </a:pPr>
            <a:r>
              <a:rPr lang="en-US" sz="1600">
                <a:solidFill>
                  <a:srgbClr val="3B3535"/>
                </a:solidFill>
                <a:latin typeface="Roboto Light"/>
                <a:ea typeface="Roboto Light"/>
                <a:cs typeface="Roboto Light"/>
                <a:sym typeface="Roboto Light"/>
              </a:rPr>
              <a:t>Загальноосвітню компетенцію</a:t>
            </a:r>
            <a:endParaRPr sz="1600">
              <a:solidFill>
                <a:schemeClr val="dk1"/>
              </a:solidFill>
              <a:latin typeface="Calibri"/>
              <a:ea typeface="Calibri"/>
              <a:cs typeface="Calibri"/>
              <a:sym typeface="Calibri"/>
            </a:endParaRPr>
          </a:p>
        </p:txBody>
      </p:sp>
      <p:sp>
        <p:nvSpPr>
          <p:cNvPr id="344" name="Google Shape;344;p14"/>
          <p:cNvSpPr/>
          <p:nvPr/>
        </p:nvSpPr>
        <p:spPr>
          <a:xfrm>
            <a:off x="837724" y="5567005"/>
            <a:ext cx="12954952" cy="1340168"/>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oboto Light"/>
              <a:buNone/>
            </a:pPr>
            <a:r>
              <a:rPr lang="en-US" sz="1600">
                <a:solidFill>
                  <a:srgbClr val="3B3535"/>
                </a:solidFill>
                <a:latin typeface="Roboto Light"/>
                <a:ea typeface="Roboto Light"/>
                <a:cs typeface="Roboto Light"/>
                <a:sym typeface="Roboto Light"/>
              </a:rPr>
              <a:t>Навчання передбачає збагачення словникового запасу з основних сфер спілкування.</a:t>
            </a:r>
            <a:endParaRPr sz="1600">
              <a:solidFill>
                <a:schemeClr val="dk1"/>
              </a:solidFill>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sp>
        <p:nvSpPr>
          <p:cNvPr id="349" name="Google Shape;349;g36483bd1849_0_87"/>
          <p:cNvSpPr txBox="1"/>
          <p:nvPr/>
        </p:nvSpPr>
        <p:spPr>
          <a:xfrm>
            <a:off x="824475" y="6815100"/>
            <a:ext cx="125802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2200"/>
          </a:p>
        </p:txBody>
      </p:sp>
      <p:sp>
        <p:nvSpPr>
          <p:cNvPr id="350" name="Google Shape;350;g36483bd1849_0_87"/>
          <p:cNvSpPr txBox="1"/>
          <p:nvPr/>
        </p:nvSpPr>
        <p:spPr>
          <a:xfrm>
            <a:off x="685800" y="2550325"/>
            <a:ext cx="118086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2200"/>
          </a:p>
        </p:txBody>
      </p:sp>
      <p:sp>
        <p:nvSpPr>
          <p:cNvPr id="351" name="Google Shape;351;g36483bd1849_0_87"/>
          <p:cNvSpPr txBox="1"/>
          <p:nvPr/>
        </p:nvSpPr>
        <p:spPr>
          <a:xfrm>
            <a:off x="553650" y="364350"/>
            <a:ext cx="13523100" cy="585000"/>
          </a:xfrm>
          <a:prstGeom prst="rect">
            <a:avLst/>
          </a:prstGeom>
          <a:noFill/>
          <a:ln>
            <a:noFill/>
          </a:ln>
        </p:spPr>
        <p:txBody>
          <a:bodyPr anchorCtr="0" anchor="t" bIns="91425" lIns="91425" spcFirstLastPara="1" rIns="91425" wrap="square" tIns="91425">
            <a:spAutoFit/>
          </a:bodyPr>
          <a:lstStyle/>
          <a:p>
            <a:pPr indent="0" lvl="0" marL="0" rtl="0" algn="ctr">
              <a:lnSpc>
                <a:spcPct val="122222"/>
              </a:lnSpc>
              <a:spcBef>
                <a:spcPts val="0"/>
              </a:spcBef>
              <a:spcAft>
                <a:spcPts val="1500"/>
              </a:spcAft>
              <a:buNone/>
            </a:pPr>
            <a:r>
              <a:rPr lang="en-US" sz="2600">
                <a:solidFill>
                  <a:srgbClr val="1D1D1D"/>
                </a:solidFill>
                <a:highlight>
                  <a:srgbClr val="FFFFFF"/>
                </a:highlight>
                <a:latin typeface="Roboto"/>
                <a:ea typeface="Roboto"/>
                <a:cs typeface="Roboto"/>
                <a:sym typeface="Roboto"/>
              </a:rPr>
              <a:t>Новий розділ для навчання англійської в дошкіллі з'явився на платформі НУШ</a:t>
            </a:r>
            <a:endParaRPr sz="2600">
              <a:solidFill>
                <a:srgbClr val="1D1D1D"/>
              </a:solidFill>
              <a:highlight>
                <a:srgbClr val="FFFFFF"/>
              </a:highlight>
              <a:latin typeface="Roboto"/>
              <a:ea typeface="Roboto"/>
              <a:cs typeface="Roboto"/>
              <a:sym typeface="Roboto"/>
            </a:endParaRPr>
          </a:p>
        </p:txBody>
      </p:sp>
      <p:pic>
        <p:nvPicPr>
          <p:cNvPr id="352" name="Google Shape;352;g36483bd1849_0_87"/>
          <p:cNvPicPr preferRelativeResize="0"/>
          <p:nvPr/>
        </p:nvPicPr>
        <p:blipFill rotWithShape="1">
          <a:blip r:embed="rId3">
            <a:alphaModFix/>
          </a:blip>
          <a:srcRect b="11844" l="2087" r="2135" t="10737"/>
          <a:stretch/>
        </p:blipFill>
        <p:spPr>
          <a:xfrm>
            <a:off x="450050" y="1350175"/>
            <a:ext cx="13994626" cy="5272074"/>
          </a:xfrm>
          <a:prstGeom prst="rect">
            <a:avLst/>
          </a:prstGeom>
          <a:noFill/>
          <a:ln>
            <a:noFill/>
          </a:ln>
        </p:spPr>
      </p:pic>
      <p:sp>
        <p:nvSpPr>
          <p:cNvPr id="353" name="Google Shape;353;g36483bd1849_0_87"/>
          <p:cNvSpPr txBox="1"/>
          <p:nvPr/>
        </p:nvSpPr>
        <p:spPr>
          <a:xfrm>
            <a:off x="942975" y="6922275"/>
            <a:ext cx="7608000" cy="769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900">
                <a:solidFill>
                  <a:srgbClr val="333333"/>
                </a:solidFill>
                <a:highlight>
                  <a:srgbClr val="FFFFFF"/>
                </a:highlight>
              </a:rPr>
              <a:t>Зареєструватися на платформі та отримати доступ до її ресурсів можна за покликанням: </a:t>
            </a:r>
            <a:r>
              <a:rPr lang="en-US" sz="1900">
                <a:solidFill>
                  <a:srgbClr val="3849F9"/>
                </a:solidFill>
                <a:highlight>
                  <a:srgbClr val="FFFFFF"/>
                </a:highlight>
                <a:uFill>
                  <a:noFill/>
                </a:uFill>
                <a:hlinkClick r:id="rId4">
                  <a:extLst>
                    <a:ext uri="{A12FA001-AC4F-418D-AE19-62706E023703}">
                      <ahyp:hlinkClr val="tx"/>
                    </a:ext>
                  </a:extLst>
                </a:hlinkClick>
              </a:rPr>
              <a:t>https://nus-english.com.ua/en</a:t>
            </a:r>
            <a:r>
              <a:rPr lang="en-US" sz="1900">
                <a:solidFill>
                  <a:srgbClr val="333333"/>
                </a:solidFill>
                <a:highlight>
                  <a:srgbClr val="FFFFFF"/>
                </a:highlight>
              </a:rPr>
              <a:t> </a:t>
            </a:r>
            <a:endParaRPr sz="2100"/>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7" name="Shape 357"/>
        <p:cNvGrpSpPr/>
        <p:nvPr/>
      </p:nvGrpSpPr>
      <p:grpSpPr>
        <a:xfrm>
          <a:off x="0" y="0"/>
          <a:ext cx="0" cy="0"/>
          <a:chOff x="0" y="0"/>
          <a:chExt cx="0" cy="0"/>
        </a:xfrm>
      </p:grpSpPr>
      <p:sp>
        <p:nvSpPr>
          <p:cNvPr id="358" name="Google Shape;358;g37683dd83bd_0_0"/>
          <p:cNvSpPr txBox="1"/>
          <p:nvPr/>
        </p:nvSpPr>
        <p:spPr>
          <a:xfrm>
            <a:off x="564600" y="5578300"/>
            <a:ext cx="14065800" cy="16662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lang="en-US" sz="1650">
                <a:solidFill>
                  <a:srgbClr val="101E38"/>
                </a:solidFill>
                <a:latin typeface="Roboto"/>
                <a:ea typeface="Roboto"/>
                <a:cs typeface="Roboto"/>
                <a:sym typeface="Roboto"/>
              </a:rPr>
              <a:t>     </a:t>
            </a:r>
            <a:r>
              <a:rPr lang="en-US" sz="1750">
                <a:solidFill>
                  <a:srgbClr val="101E38"/>
                </a:solidFill>
                <a:latin typeface="Roboto"/>
                <a:ea typeface="Roboto"/>
                <a:cs typeface="Roboto"/>
                <a:sym typeface="Roboto"/>
              </a:rPr>
              <a:t>У цьому розділі ви знаходяться  матеріали, які сприятимуть професійному розвитку та підготують до сертифікації. Цей розділ містить безліч ресурсів для поглиблення розуміння та практичних навичок у ключових сферах викладання англійської мови.</a:t>
            </a:r>
            <a:endParaRPr sz="1750">
              <a:solidFill>
                <a:srgbClr val="101E38"/>
              </a:solidFill>
              <a:latin typeface="Roboto"/>
              <a:ea typeface="Roboto"/>
              <a:cs typeface="Roboto"/>
              <a:sym typeface="Roboto"/>
            </a:endParaRPr>
          </a:p>
          <a:p>
            <a:pPr indent="0" lvl="0" marL="0" rtl="0" algn="l">
              <a:lnSpc>
                <a:spcPct val="150000"/>
              </a:lnSpc>
              <a:spcBef>
                <a:spcPts val="0"/>
              </a:spcBef>
              <a:spcAft>
                <a:spcPts val="0"/>
              </a:spcAft>
              <a:buNone/>
            </a:pPr>
            <a:r>
              <a:rPr lang="en-US" sz="1750">
                <a:solidFill>
                  <a:srgbClr val="101E38"/>
                </a:solidFill>
                <a:latin typeface="Roboto"/>
                <a:ea typeface="Roboto"/>
                <a:cs typeface="Roboto"/>
                <a:sym typeface="Roboto"/>
              </a:rPr>
              <a:t>     Ці матеріали ретельно відібрані з авторитетних джерел, зокрема видавництва Cambridge University Press та Assessment. Вони розроблені для надання всебічної підтримки та практичних порад.</a:t>
            </a:r>
            <a:endParaRPr sz="1850">
              <a:solidFill>
                <a:srgbClr val="333333"/>
              </a:solidFill>
              <a:highlight>
                <a:schemeClr val="lt1"/>
              </a:highlight>
              <a:latin typeface="Roboto"/>
              <a:ea typeface="Roboto"/>
              <a:cs typeface="Roboto"/>
              <a:sym typeface="Roboto"/>
            </a:endParaRPr>
          </a:p>
        </p:txBody>
      </p:sp>
      <p:sp>
        <p:nvSpPr>
          <p:cNvPr id="359" name="Google Shape;359;g37683dd83bd_0_0"/>
          <p:cNvSpPr txBox="1"/>
          <p:nvPr/>
        </p:nvSpPr>
        <p:spPr>
          <a:xfrm>
            <a:off x="393000" y="364325"/>
            <a:ext cx="13844400" cy="1112100"/>
          </a:xfrm>
          <a:prstGeom prst="rect">
            <a:avLst/>
          </a:prstGeom>
          <a:noFill/>
          <a:ln>
            <a:noFill/>
          </a:ln>
        </p:spPr>
        <p:txBody>
          <a:bodyPr anchorCtr="0" anchor="t" bIns="91425" lIns="91425" spcFirstLastPara="1" rIns="91425" wrap="square" tIns="91425">
            <a:spAutoFit/>
          </a:bodyPr>
          <a:lstStyle/>
          <a:p>
            <a:pPr indent="0" lvl="0" marL="0" rtl="0" algn="ctr">
              <a:lnSpc>
                <a:spcPct val="127358"/>
              </a:lnSpc>
              <a:spcBef>
                <a:spcPts val="0"/>
              </a:spcBef>
              <a:spcAft>
                <a:spcPts val="2800"/>
              </a:spcAft>
              <a:buNone/>
            </a:pPr>
            <a:r>
              <a:rPr b="1" lang="en-US" sz="2650">
                <a:solidFill>
                  <a:srgbClr val="005C72"/>
                </a:solidFill>
              </a:rPr>
              <a:t>Додаткові матеріали для професійного розвитку вчителів (вихователів дошкільних закладів)</a:t>
            </a:r>
            <a:endParaRPr b="1" sz="2650">
              <a:solidFill>
                <a:srgbClr val="005C72"/>
              </a:solidFill>
            </a:endParaRPr>
          </a:p>
        </p:txBody>
      </p:sp>
      <p:sp>
        <p:nvSpPr>
          <p:cNvPr id="360" name="Google Shape;360;g37683dd83bd_0_0"/>
          <p:cNvSpPr txBox="1"/>
          <p:nvPr/>
        </p:nvSpPr>
        <p:spPr>
          <a:xfrm>
            <a:off x="835825" y="1714500"/>
            <a:ext cx="116586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2200">
                <a:solidFill>
                  <a:srgbClr val="101E38"/>
                </a:solidFill>
              </a:rPr>
              <a:t>Розділ 1. Що вам потрібно знати про навчання дуже маленьких учнів</a:t>
            </a:r>
            <a:endParaRPr sz="2100"/>
          </a:p>
        </p:txBody>
      </p:sp>
      <p:sp>
        <p:nvSpPr>
          <p:cNvPr id="361" name="Google Shape;361;g37683dd83bd_0_0"/>
          <p:cNvSpPr txBox="1"/>
          <p:nvPr/>
        </p:nvSpPr>
        <p:spPr>
          <a:xfrm>
            <a:off x="835825" y="2378875"/>
            <a:ext cx="98154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2200">
                <a:solidFill>
                  <a:srgbClr val="101E38"/>
                </a:solidFill>
              </a:rPr>
              <a:t>Розділ 2. Спів англійською мовою</a:t>
            </a:r>
            <a:endParaRPr sz="2600"/>
          </a:p>
        </p:txBody>
      </p:sp>
      <p:sp>
        <p:nvSpPr>
          <p:cNvPr id="362" name="Google Shape;362;g37683dd83bd_0_0"/>
          <p:cNvSpPr txBox="1"/>
          <p:nvPr/>
        </p:nvSpPr>
        <p:spPr>
          <a:xfrm>
            <a:off x="835825" y="3214700"/>
            <a:ext cx="30000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2200">
                <a:solidFill>
                  <a:srgbClr val="101E38"/>
                </a:solidFill>
              </a:rPr>
              <a:t>Розділ 3. Ігри</a:t>
            </a:r>
            <a:endParaRPr sz="2100"/>
          </a:p>
        </p:txBody>
      </p:sp>
      <p:sp>
        <p:nvSpPr>
          <p:cNvPr id="363" name="Google Shape;363;g37683dd83bd_0_0"/>
          <p:cNvSpPr txBox="1"/>
          <p:nvPr/>
        </p:nvSpPr>
        <p:spPr>
          <a:xfrm>
            <a:off x="835825" y="4050525"/>
            <a:ext cx="99225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2200">
                <a:solidFill>
                  <a:srgbClr val="101E38"/>
                </a:solidFill>
              </a:rPr>
              <a:t>Розділ 4. Розповідь історій</a:t>
            </a:r>
            <a:endParaRPr sz="2100"/>
          </a:p>
        </p:txBody>
      </p:sp>
      <p:sp>
        <p:nvSpPr>
          <p:cNvPr id="364" name="Google Shape;364;g37683dd83bd_0_0"/>
          <p:cNvSpPr txBox="1"/>
          <p:nvPr/>
        </p:nvSpPr>
        <p:spPr>
          <a:xfrm>
            <a:off x="835825" y="4714900"/>
            <a:ext cx="10287000" cy="507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2100">
                <a:solidFill>
                  <a:srgbClr val="101E38"/>
                </a:solidFill>
              </a:rPr>
              <a:t>Розділ 5. Розвиток життєвої компетентності</a:t>
            </a:r>
            <a:endParaRPr sz="2000"/>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8" name="Shape 368"/>
        <p:cNvGrpSpPr/>
        <p:nvPr/>
      </p:nvGrpSpPr>
      <p:grpSpPr>
        <a:xfrm>
          <a:off x="0" y="0"/>
          <a:ext cx="0" cy="0"/>
          <a:chOff x="0" y="0"/>
          <a:chExt cx="0" cy="0"/>
        </a:xfrm>
      </p:grpSpPr>
      <p:pic>
        <p:nvPicPr>
          <p:cNvPr id="369" name="Google Shape;369;g37683dd83bd_0_32"/>
          <p:cNvPicPr preferRelativeResize="0"/>
          <p:nvPr/>
        </p:nvPicPr>
        <p:blipFill rotWithShape="1">
          <a:blip r:embed="rId3">
            <a:alphaModFix/>
          </a:blip>
          <a:srcRect b="5700" l="0" r="0" t="11682"/>
          <a:stretch/>
        </p:blipFill>
        <p:spPr>
          <a:xfrm>
            <a:off x="152400" y="428625"/>
            <a:ext cx="14256925" cy="71366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3" name="Shape 373"/>
        <p:cNvGrpSpPr/>
        <p:nvPr/>
      </p:nvGrpSpPr>
      <p:grpSpPr>
        <a:xfrm>
          <a:off x="0" y="0"/>
          <a:ext cx="0" cy="0"/>
          <a:chOff x="0" y="0"/>
          <a:chExt cx="0" cy="0"/>
        </a:xfrm>
      </p:grpSpPr>
      <p:sp>
        <p:nvSpPr>
          <p:cNvPr id="374" name="Google Shape;374;g3768c99df33_0_245"/>
          <p:cNvSpPr txBox="1"/>
          <p:nvPr/>
        </p:nvSpPr>
        <p:spPr>
          <a:xfrm>
            <a:off x="321475" y="1050125"/>
            <a:ext cx="13458900" cy="3822300"/>
          </a:xfrm>
          <a:prstGeom prst="rect">
            <a:avLst/>
          </a:prstGeom>
          <a:noFill/>
          <a:ln>
            <a:noFill/>
          </a:ln>
        </p:spPr>
        <p:txBody>
          <a:bodyPr anchorCtr="0" anchor="t" bIns="91425" lIns="91425" spcFirstLastPara="1" rIns="91425" wrap="square" tIns="91425">
            <a:spAutoFit/>
          </a:bodyPr>
          <a:lstStyle/>
          <a:p>
            <a:pPr indent="0" lvl="0" marL="0" rtl="0" algn="just">
              <a:lnSpc>
                <a:spcPct val="150000"/>
              </a:lnSpc>
              <a:spcBef>
                <a:spcPts val="0"/>
              </a:spcBef>
              <a:spcAft>
                <a:spcPts val="0"/>
              </a:spcAft>
              <a:buNone/>
            </a:pPr>
            <a:r>
              <a:rPr b="1" lang="en-US" sz="3000">
                <a:solidFill>
                  <a:srgbClr val="333333"/>
                </a:solidFill>
                <a:highlight>
                  <a:srgbClr val="FFFFFF"/>
                </a:highlight>
                <a:latin typeface="Merriweather"/>
                <a:ea typeface="Merriweather"/>
                <a:cs typeface="Merriweather"/>
                <a:sym typeface="Merriweather"/>
              </a:rPr>
              <a:t>Вебінари: навчання в синхронному форматі</a:t>
            </a:r>
            <a:endParaRPr b="1" sz="3000">
              <a:solidFill>
                <a:srgbClr val="333333"/>
              </a:solidFill>
              <a:highlight>
                <a:srgbClr val="FFFFFF"/>
              </a:highlight>
              <a:latin typeface="Merriweather"/>
              <a:ea typeface="Merriweather"/>
              <a:cs typeface="Merriweather"/>
              <a:sym typeface="Merriweather"/>
            </a:endParaRPr>
          </a:p>
          <a:p>
            <a:pPr indent="0" lvl="0" marL="0" rtl="0" algn="just">
              <a:lnSpc>
                <a:spcPct val="150000"/>
              </a:lnSpc>
              <a:spcBef>
                <a:spcPts val="1100"/>
              </a:spcBef>
              <a:spcAft>
                <a:spcPts val="0"/>
              </a:spcAft>
              <a:buNone/>
            </a:pPr>
            <a:r>
              <a:rPr lang="en-US" sz="2000">
                <a:solidFill>
                  <a:srgbClr val="333333"/>
                </a:solidFill>
                <a:highlight>
                  <a:srgbClr val="FFFFFF"/>
                </a:highlight>
                <a:latin typeface="Merriweather"/>
                <a:ea typeface="Merriweather"/>
                <a:cs typeface="Merriweather"/>
                <a:sym typeface="Merriweather"/>
              </a:rPr>
              <a:t>Для вихователів, які вже проводять заняття з англійської або тільки планують, доступні 8 вебінарів українською з елементами моделювання занять частково англійською. Їх переглянули понад . Теми стосуються організації занять, всебічного розвитку дошкільнят, адаптації матеріалів, оцінювання прогресу, а також тут наявні практичні інструменти та поради для вихователів і вчителів англійської мови. </a:t>
            </a:r>
            <a:endParaRPr sz="2000">
              <a:solidFill>
                <a:srgbClr val="333333"/>
              </a:solidFill>
              <a:highlight>
                <a:srgbClr val="FFFFFF"/>
              </a:highlight>
              <a:latin typeface="Merriweather"/>
              <a:ea typeface="Merriweather"/>
              <a:cs typeface="Merriweather"/>
              <a:sym typeface="Merriweather"/>
            </a:endParaRPr>
          </a:p>
          <a:p>
            <a:pPr indent="0" lvl="0" marL="0" rtl="0" algn="l">
              <a:lnSpc>
                <a:spcPct val="150000"/>
              </a:lnSpc>
              <a:spcBef>
                <a:spcPts val="1100"/>
              </a:spcBef>
              <a:spcAft>
                <a:spcPts val="1100"/>
              </a:spcAft>
              <a:buNone/>
            </a:pPr>
            <a:r>
              <a:rPr lang="en-US" sz="2300" u="sng">
                <a:solidFill>
                  <a:schemeClr val="hlink"/>
                </a:solidFill>
                <a:highlight>
                  <a:srgbClr val="FFFFFF"/>
                </a:highlight>
                <a:hlinkClick r:id="rId3"/>
              </a:rPr>
              <a:t>Переглянути записи.</a:t>
            </a:r>
            <a:endParaRPr sz="2300">
              <a:solidFill>
                <a:srgbClr val="333333"/>
              </a:solidFill>
              <a:highlight>
                <a:srgbClr val="FFFFFF"/>
              </a:highlight>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pic>
        <p:nvPicPr>
          <p:cNvPr id="379" name="Google Shape;379;g37683dd83bd_0_45"/>
          <p:cNvPicPr preferRelativeResize="0"/>
          <p:nvPr/>
        </p:nvPicPr>
        <p:blipFill rotWithShape="1">
          <a:blip r:embed="rId3">
            <a:alphaModFix/>
          </a:blip>
          <a:srcRect b="6578" l="1632" r="3992" t="11393"/>
          <a:stretch/>
        </p:blipFill>
        <p:spPr>
          <a:xfrm>
            <a:off x="471475" y="342900"/>
            <a:ext cx="13351673" cy="6600100"/>
          </a:xfrm>
          <a:prstGeom prst="rect">
            <a:avLst/>
          </a:prstGeom>
          <a:noFill/>
          <a:ln>
            <a:noFill/>
          </a:ln>
        </p:spPr>
      </p:pic>
      <p:sp>
        <p:nvSpPr>
          <p:cNvPr id="380" name="Google Shape;380;g37683dd83bd_0_45"/>
          <p:cNvSpPr txBox="1"/>
          <p:nvPr/>
        </p:nvSpPr>
        <p:spPr>
          <a:xfrm>
            <a:off x="881075" y="7117550"/>
            <a:ext cx="4498200" cy="7926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800"/>
              </a:spcAft>
              <a:buNone/>
            </a:pPr>
            <a:r>
              <a:rPr b="1" lang="en-US" sz="1900">
                <a:solidFill>
                  <a:schemeClr val="dk1"/>
                </a:solidFill>
                <a:latin typeface="Times New Roman"/>
                <a:ea typeface="Times New Roman"/>
                <a:cs typeface="Times New Roman"/>
                <a:sym typeface="Times New Roman"/>
              </a:rPr>
              <a:t>Посилання на Вебсайт:  </a:t>
            </a:r>
            <a:r>
              <a:rPr lang="en-US" sz="1900" u="sng">
                <a:solidFill>
                  <a:srgbClr val="1155CC"/>
                </a:solidFill>
                <a:latin typeface="Times New Roman"/>
                <a:ea typeface="Times New Roman"/>
                <a:cs typeface="Times New Roman"/>
                <a:sym typeface="Times New Roman"/>
                <a:hlinkClick r:id="rId4">
                  <a:extLst>
                    <a:ext uri="{A12FA001-AC4F-418D-AE19-62706E023703}">
                      <ahyp:hlinkClr val="tx"/>
                    </a:ext>
                  </a:extLst>
                </a:hlinkClick>
              </a:rPr>
              <a:t>https://englishclubbee.dnz.in.ua/</a:t>
            </a:r>
            <a:endParaRPr b="1" sz="1900">
              <a:solidFill>
                <a:schemeClr val="dk1"/>
              </a:solidFill>
              <a:latin typeface="Times New Roman"/>
              <a:ea typeface="Times New Roman"/>
              <a:cs typeface="Times New Roman"/>
              <a:sym typeface="Times New Roman"/>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5" name="Shape 385"/>
        <p:cNvGrpSpPr/>
        <p:nvPr/>
      </p:nvGrpSpPr>
      <p:grpSpPr>
        <a:xfrm>
          <a:off x="0" y="0"/>
          <a:ext cx="0" cy="0"/>
          <a:chOff x="0" y="0"/>
          <a:chExt cx="0" cy="0"/>
        </a:xfrm>
      </p:grpSpPr>
      <p:pic>
        <p:nvPicPr>
          <p:cNvPr descr="preencoded.png" id="386" name="Google Shape;386;p15"/>
          <p:cNvPicPr preferRelativeResize="0"/>
          <p:nvPr/>
        </p:nvPicPr>
        <p:blipFill rotWithShape="1">
          <a:blip r:embed="rId3">
            <a:alphaModFix/>
          </a:blip>
          <a:srcRect b="0" l="0" r="0" t="0"/>
          <a:stretch/>
        </p:blipFill>
        <p:spPr>
          <a:xfrm>
            <a:off x="0" y="0"/>
            <a:ext cx="5486400" cy="8229600"/>
          </a:xfrm>
          <a:prstGeom prst="rect">
            <a:avLst/>
          </a:prstGeom>
          <a:noFill/>
          <a:ln>
            <a:noFill/>
          </a:ln>
        </p:spPr>
      </p:pic>
      <p:sp>
        <p:nvSpPr>
          <p:cNvPr id="387" name="Google Shape;387;p15"/>
          <p:cNvSpPr/>
          <p:nvPr/>
        </p:nvSpPr>
        <p:spPr>
          <a:xfrm>
            <a:off x="6324124" y="1678662"/>
            <a:ext cx="7468553" cy="3400425"/>
          </a:xfrm>
          <a:prstGeom prst="rect">
            <a:avLst/>
          </a:prstGeom>
          <a:noFill/>
          <a:ln>
            <a:noFill/>
          </a:ln>
        </p:spPr>
        <p:txBody>
          <a:bodyPr anchorCtr="0" anchor="t" bIns="0" lIns="0" spcFirstLastPara="1" rIns="0" wrap="square" tIns="0">
            <a:noAutofit/>
          </a:bodyPr>
          <a:lstStyle/>
          <a:p>
            <a:pPr indent="0" lvl="0" marL="0" marR="0" rtl="0" algn="l">
              <a:lnSpc>
                <a:spcPct val="124299"/>
              </a:lnSpc>
              <a:spcBef>
                <a:spcPts val="0"/>
              </a:spcBef>
              <a:spcAft>
                <a:spcPts val="0"/>
              </a:spcAft>
              <a:buClr>
                <a:srgbClr val="1F1E1E"/>
              </a:buClr>
              <a:buSzPts val="5350"/>
              <a:buFont typeface="Red Hat Text"/>
              <a:buNone/>
            </a:pPr>
            <a:r>
              <a:rPr lang="en-US" sz="5350">
                <a:solidFill>
                  <a:srgbClr val="1F1E1E"/>
                </a:solidFill>
                <a:latin typeface="Red Hat Text"/>
                <a:ea typeface="Red Hat Text"/>
                <a:cs typeface="Red Hat Text"/>
                <a:sym typeface="Red Hat Text"/>
              </a:rPr>
              <a:t>Кадрове забезпечення та професійний розвиток педагогів</a:t>
            </a:r>
            <a:endParaRPr sz="5350">
              <a:solidFill>
                <a:schemeClr val="dk1"/>
              </a:solidFill>
              <a:latin typeface="Calibri"/>
              <a:ea typeface="Calibri"/>
              <a:cs typeface="Calibri"/>
              <a:sym typeface="Calibri"/>
            </a:endParaRPr>
          </a:p>
        </p:txBody>
      </p:sp>
      <p:sp>
        <p:nvSpPr>
          <p:cNvPr id="388" name="Google Shape;388;p15"/>
          <p:cNvSpPr/>
          <p:nvPr/>
        </p:nvSpPr>
        <p:spPr>
          <a:xfrm>
            <a:off x="6324124" y="5393174"/>
            <a:ext cx="7468553" cy="1675209"/>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oboto Light"/>
              <a:buNone/>
            </a:pPr>
            <a:r>
              <a:rPr lang="en-US" sz="1600">
                <a:solidFill>
                  <a:srgbClr val="3B3535"/>
                </a:solidFill>
                <a:latin typeface="Roboto Light"/>
                <a:ea typeface="Roboto Light"/>
                <a:cs typeface="Roboto Light"/>
                <a:sym typeface="Roboto Light"/>
              </a:rPr>
              <a:t>Міністерство освіти і науки (МОН) вжило проактивних кроків, запустивши безкоштовний </a:t>
            </a:r>
            <a:r>
              <a:rPr b="1" lang="en-US" sz="1600">
                <a:solidFill>
                  <a:srgbClr val="3B3535"/>
                </a:solidFill>
                <a:latin typeface="Roboto Light"/>
                <a:ea typeface="Roboto Light"/>
                <a:cs typeface="Roboto Light"/>
                <a:sym typeface="Roboto Light"/>
              </a:rPr>
              <a:t>"Базовий онлайн-курс для вивчення англійської мови з нуля"</a:t>
            </a:r>
            <a:r>
              <a:rPr lang="en-US" sz="1600">
                <a:solidFill>
                  <a:srgbClr val="3B3535"/>
                </a:solidFill>
                <a:latin typeface="Roboto Light"/>
                <a:ea typeface="Roboto Light"/>
                <a:cs typeface="Roboto Light"/>
                <a:sym typeface="Roboto Light"/>
              </a:rPr>
              <a:t> спеціально для вихователів ЗДО. Цей курс був розроблений для педагогів, які не мали попереднього досвіду вивчення англійської мови або володіли нею на початковому рівні.</a:t>
            </a:r>
            <a:endParaRPr sz="1600">
              <a:solidFill>
                <a:schemeClr val="dk1"/>
              </a:solidFill>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3" name="Shape 393"/>
        <p:cNvGrpSpPr/>
        <p:nvPr/>
      </p:nvGrpSpPr>
      <p:grpSpPr>
        <a:xfrm>
          <a:off x="0" y="0"/>
          <a:ext cx="0" cy="0"/>
          <a:chOff x="0" y="0"/>
          <a:chExt cx="0" cy="0"/>
        </a:xfrm>
      </p:grpSpPr>
      <p:sp>
        <p:nvSpPr>
          <p:cNvPr id="394" name="Google Shape;394;p17"/>
          <p:cNvSpPr/>
          <p:nvPr/>
        </p:nvSpPr>
        <p:spPr>
          <a:xfrm>
            <a:off x="837724" y="1542574"/>
            <a:ext cx="3621643" cy="308015"/>
          </a:xfrm>
          <a:prstGeom prst="rect">
            <a:avLst/>
          </a:prstGeom>
          <a:noFill/>
          <a:ln>
            <a:noFill/>
          </a:ln>
        </p:spPr>
        <p:txBody>
          <a:bodyPr anchorCtr="0" anchor="t" bIns="0" lIns="0" spcFirstLastPara="1" rIns="0" wrap="square" tIns="0">
            <a:noAutofit/>
          </a:bodyPr>
          <a:lstStyle/>
          <a:p>
            <a:pPr indent="0" lvl="0" marL="0" marR="0" rtl="0" algn="l">
              <a:lnSpc>
                <a:spcPct val="126315"/>
              </a:lnSpc>
              <a:spcBef>
                <a:spcPts val="0"/>
              </a:spcBef>
              <a:spcAft>
                <a:spcPts val="0"/>
              </a:spcAft>
              <a:buClr>
                <a:srgbClr val="1F1E1E"/>
              </a:buClr>
              <a:buSzPts val="1900"/>
              <a:buFont typeface="Red Hat Text"/>
              <a:buNone/>
            </a:pPr>
            <a:r>
              <a:rPr lang="en-US" sz="1900">
                <a:solidFill>
                  <a:srgbClr val="1F1E1E"/>
                </a:solidFill>
                <a:latin typeface="Red Hat Text"/>
                <a:ea typeface="Red Hat Text"/>
                <a:cs typeface="Red Hat Text"/>
                <a:sym typeface="Red Hat Text"/>
              </a:rPr>
              <a:t>Деталі базового онлайн-курсу</a:t>
            </a:r>
            <a:endParaRPr sz="1900">
              <a:solidFill>
                <a:schemeClr val="dk1"/>
              </a:solidFill>
              <a:latin typeface="Calibri"/>
              <a:ea typeface="Calibri"/>
              <a:cs typeface="Calibri"/>
              <a:sym typeface="Calibri"/>
            </a:endParaRPr>
          </a:p>
        </p:txBody>
      </p:sp>
      <p:sp>
        <p:nvSpPr>
          <p:cNvPr id="395" name="Google Shape;395;p17"/>
          <p:cNvSpPr/>
          <p:nvPr/>
        </p:nvSpPr>
        <p:spPr>
          <a:xfrm>
            <a:off x="837724" y="2295644"/>
            <a:ext cx="2464118" cy="308015"/>
          </a:xfrm>
          <a:prstGeom prst="rect">
            <a:avLst/>
          </a:prstGeom>
          <a:noFill/>
          <a:ln>
            <a:noFill/>
          </a:ln>
        </p:spPr>
        <p:txBody>
          <a:bodyPr anchorCtr="0" anchor="t" bIns="0" lIns="0" spcFirstLastPara="1" rIns="0" wrap="square" tIns="0">
            <a:noAutofit/>
          </a:bodyPr>
          <a:lstStyle/>
          <a:p>
            <a:pPr indent="0" lvl="0" marL="0" marR="0" rtl="0" algn="l">
              <a:lnSpc>
                <a:spcPct val="126315"/>
              </a:lnSpc>
              <a:spcBef>
                <a:spcPts val="0"/>
              </a:spcBef>
              <a:spcAft>
                <a:spcPts val="0"/>
              </a:spcAft>
              <a:buClr>
                <a:srgbClr val="1F1E1E"/>
              </a:buClr>
              <a:buSzPts val="1900"/>
              <a:buFont typeface="Red Hat Text"/>
              <a:buNone/>
            </a:pPr>
            <a:r>
              <a:rPr lang="en-US" sz="1900">
                <a:solidFill>
                  <a:srgbClr val="1F1E1E"/>
                </a:solidFill>
                <a:latin typeface="Red Hat Text"/>
                <a:ea typeface="Red Hat Text"/>
                <a:cs typeface="Red Hat Text"/>
                <a:sym typeface="Red Hat Text"/>
              </a:rPr>
              <a:t>Мета курсу</a:t>
            </a:r>
            <a:endParaRPr sz="1900">
              <a:solidFill>
                <a:schemeClr val="dk1"/>
              </a:solidFill>
              <a:latin typeface="Calibri"/>
              <a:ea typeface="Calibri"/>
              <a:cs typeface="Calibri"/>
              <a:sym typeface="Calibri"/>
            </a:endParaRPr>
          </a:p>
        </p:txBody>
      </p:sp>
      <p:sp>
        <p:nvSpPr>
          <p:cNvPr id="396" name="Google Shape;396;p17"/>
          <p:cNvSpPr/>
          <p:nvPr/>
        </p:nvSpPr>
        <p:spPr>
          <a:xfrm>
            <a:off x="837724" y="2813090"/>
            <a:ext cx="6221968" cy="2680335"/>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oboto Light"/>
              <a:buNone/>
            </a:pPr>
            <a:r>
              <a:rPr lang="en-US" sz="1600">
                <a:solidFill>
                  <a:srgbClr val="3B3535"/>
                </a:solidFill>
                <a:latin typeface="Roboto Light"/>
                <a:ea typeface="Roboto Light"/>
                <a:cs typeface="Roboto Light"/>
                <a:sym typeface="Roboto Light"/>
              </a:rPr>
              <a:t>Основна мета курсу полягала в тому, щоб надати педагогам фундаментальні мовні навички – аудіювання, говоріння, читання та письмо – які є необхідними для впровадження вивчення англійської мови в дошкільних закладах. Окрім опанування мови, програма також має на меті подолати психологічні бар'єри, зокрема мінімізувати побоювання щодо вивчення іноземної мови в дорослому віці та допомогти педагогам подолати власні мовні бар'єри.</a:t>
            </a:r>
            <a:endParaRPr sz="1600">
              <a:solidFill>
                <a:schemeClr val="dk1"/>
              </a:solidFill>
              <a:latin typeface="Calibri"/>
              <a:ea typeface="Calibri"/>
              <a:cs typeface="Calibri"/>
              <a:sym typeface="Calibri"/>
            </a:endParaRPr>
          </a:p>
        </p:txBody>
      </p:sp>
      <p:sp>
        <p:nvSpPr>
          <p:cNvPr id="397" name="Google Shape;397;p17"/>
          <p:cNvSpPr/>
          <p:nvPr/>
        </p:nvSpPr>
        <p:spPr>
          <a:xfrm>
            <a:off x="7578328" y="2295644"/>
            <a:ext cx="3130748" cy="308015"/>
          </a:xfrm>
          <a:prstGeom prst="rect">
            <a:avLst/>
          </a:prstGeom>
          <a:noFill/>
          <a:ln>
            <a:noFill/>
          </a:ln>
        </p:spPr>
        <p:txBody>
          <a:bodyPr anchorCtr="0" anchor="t" bIns="0" lIns="0" spcFirstLastPara="1" rIns="0" wrap="square" tIns="0">
            <a:noAutofit/>
          </a:bodyPr>
          <a:lstStyle/>
          <a:p>
            <a:pPr indent="0" lvl="0" marL="0" marR="0" rtl="0" algn="l">
              <a:lnSpc>
                <a:spcPct val="126315"/>
              </a:lnSpc>
              <a:spcBef>
                <a:spcPts val="0"/>
              </a:spcBef>
              <a:spcAft>
                <a:spcPts val="0"/>
              </a:spcAft>
              <a:buClr>
                <a:srgbClr val="1F1E1E"/>
              </a:buClr>
              <a:buSzPts val="1900"/>
              <a:buFont typeface="Red Hat Text"/>
              <a:buNone/>
            </a:pPr>
            <a:r>
              <a:rPr lang="en-US" sz="1900">
                <a:solidFill>
                  <a:srgbClr val="1F1E1E"/>
                </a:solidFill>
                <a:latin typeface="Red Hat Text"/>
                <a:ea typeface="Red Hat Text"/>
                <a:cs typeface="Red Hat Text"/>
                <a:sym typeface="Red Hat Text"/>
              </a:rPr>
              <a:t>Ключові дати та партнери</a:t>
            </a:r>
            <a:endParaRPr sz="1900">
              <a:solidFill>
                <a:schemeClr val="dk1"/>
              </a:solidFill>
              <a:latin typeface="Calibri"/>
              <a:ea typeface="Calibri"/>
              <a:cs typeface="Calibri"/>
              <a:sym typeface="Calibri"/>
            </a:endParaRPr>
          </a:p>
        </p:txBody>
      </p:sp>
      <p:sp>
        <p:nvSpPr>
          <p:cNvPr id="398" name="Google Shape;398;p17"/>
          <p:cNvSpPr/>
          <p:nvPr/>
        </p:nvSpPr>
        <p:spPr>
          <a:xfrm>
            <a:off x="7578328" y="2813090"/>
            <a:ext cx="6221968" cy="335042"/>
          </a:xfrm>
          <a:prstGeom prst="rect">
            <a:avLst/>
          </a:prstGeom>
          <a:noFill/>
          <a:ln>
            <a:noFill/>
          </a:ln>
        </p:spPr>
        <p:txBody>
          <a:bodyPr anchorCtr="0" anchor="t" bIns="0" lIns="0" spcFirstLastPara="1" rIns="0" wrap="square" tIns="0">
            <a:noAutofit/>
          </a:bodyPr>
          <a:lstStyle/>
          <a:p>
            <a:pPr indent="-342900" lvl="0" marL="342900" marR="0" rtl="0" algn="l">
              <a:lnSpc>
                <a:spcPct val="162500"/>
              </a:lnSpc>
              <a:spcBef>
                <a:spcPts val="0"/>
              </a:spcBef>
              <a:spcAft>
                <a:spcPts val="0"/>
              </a:spcAft>
              <a:buClr>
                <a:srgbClr val="3B3535"/>
              </a:buClr>
              <a:buSzPts val="1600"/>
              <a:buFont typeface="Roboto Light"/>
              <a:buChar char="•"/>
            </a:pPr>
            <a:r>
              <a:rPr b="1" lang="en-US" sz="1600">
                <a:solidFill>
                  <a:srgbClr val="3B3535"/>
                </a:solidFill>
                <a:latin typeface="Roboto Light"/>
                <a:ea typeface="Roboto Light"/>
                <a:cs typeface="Roboto Light"/>
                <a:sym typeface="Roboto Light"/>
              </a:rPr>
              <a:t>Реєстрація:</a:t>
            </a:r>
            <a:r>
              <a:rPr lang="en-US" sz="1600">
                <a:solidFill>
                  <a:srgbClr val="3B3535"/>
                </a:solidFill>
                <a:latin typeface="Roboto Light"/>
                <a:ea typeface="Roboto Light"/>
                <a:cs typeface="Roboto Light"/>
                <a:sym typeface="Roboto Light"/>
              </a:rPr>
              <a:t> до 18 жовтня 2024 року.</a:t>
            </a:r>
            <a:endParaRPr sz="1600">
              <a:solidFill>
                <a:schemeClr val="dk1"/>
              </a:solidFill>
              <a:latin typeface="Calibri"/>
              <a:ea typeface="Calibri"/>
              <a:cs typeface="Calibri"/>
              <a:sym typeface="Calibri"/>
            </a:endParaRPr>
          </a:p>
        </p:txBody>
      </p:sp>
      <p:sp>
        <p:nvSpPr>
          <p:cNvPr id="399" name="Google Shape;399;p17"/>
          <p:cNvSpPr/>
          <p:nvPr/>
        </p:nvSpPr>
        <p:spPr>
          <a:xfrm>
            <a:off x="7578328" y="3221355"/>
            <a:ext cx="6221968" cy="670084"/>
          </a:xfrm>
          <a:prstGeom prst="rect">
            <a:avLst/>
          </a:prstGeom>
          <a:noFill/>
          <a:ln>
            <a:noFill/>
          </a:ln>
        </p:spPr>
        <p:txBody>
          <a:bodyPr anchorCtr="0" anchor="t" bIns="0" lIns="0" spcFirstLastPara="1" rIns="0" wrap="square" tIns="0">
            <a:noAutofit/>
          </a:bodyPr>
          <a:lstStyle/>
          <a:p>
            <a:pPr indent="-342900" lvl="0" marL="342900" marR="0" rtl="0" algn="l">
              <a:lnSpc>
                <a:spcPct val="162500"/>
              </a:lnSpc>
              <a:spcBef>
                <a:spcPts val="0"/>
              </a:spcBef>
              <a:spcAft>
                <a:spcPts val="0"/>
              </a:spcAft>
              <a:buClr>
                <a:srgbClr val="3B3535"/>
              </a:buClr>
              <a:buSzPts val="1600"/>
              <a:buFont typeface="Roboto Light"/>
              <a:buChar char="•"/>
            </a:pPr>
            <a:r>
              <a:rPr b="1" lang="en-US" sz="1600">
                <a:solidFill>
                  <a:srgbClr val="3B3535"/>
                </a:solidFill>
                <a:latin typeface="Roboto Light"/>
                <a:ea typeface="Roboto Light"/>
                <a:cs typeface="Roboto Light"/>
                <a:sym typeface="Roboto Light"/>
              </a:rPr>
              <a:t>Навчання:</a:t>
            </a:r>
            <a:r>
              <a:rPr lang="en-US" sz="1600">
                <a:solidFill>
                  <a:srgbClr val="3B3535"/>
                </a:solidFill>
                <a:latin typeface="Roboto Light"/>
                <a:ea typeface="Roboto Light"/>
                <a:cs typeface="Roboto Light"/>
                <a:sym typeface="Roboto Light"/>
              </a:rPr>
              <a:t> з 1 листопада 2024 року до травня 2025 року (7 місяців).</a:t>
            </a:r>
            <a:endParaRPr sz="1600">
              <a:solidFill>
                <a:schemeClr val="dk1"/>
              </a:solidFill>
              <a:latin typeface="Calibri"/>
              <a:ea typeface="Calibri"/>
              <a:cs typeface="Calibri"/>
              <a:sym typeface="Calibri"/>
            </a:endParaRPr>
          </a:p>
        </p:txBody>
      </p:sp>
      <p:sp>
        <p:nvSpPr>
          <p:cNvPr id="400" name="Google Shape;400;p17"/>
          <p:cNvSpPr/>
          <p:nvPr/>
        </p:nvSpPr>
        <p:spPr>
          <a:xfrm>
            <a:off x="7578328" y="3964662"/>
            <a:ext cx="6221968" cy="1005126"/>
          </a:xfrm>
          <a:prstGeom prst="rect">
            <a:avLst/>
          </a:prstGeom>
          <a:noFill/>
          <a:ln>
            <a:noFill/>
          </a:ln>
        </p:spPr>
        <p:txBody>
          <a:bodyPr anchorCtr="0" anchor="t" bIns="0" lIns="0" spcFirstLastPara="1" rIns="0" wrap="square" tIns="0">
            <a:noAutofit/>
          </a:bodyPr>
          <a:lstStyle/>
          <a:p>
            <a:pPr indent="-342900" lvl="0" marL="342900" marR="0" rtl="0" algn="l">
              <a:lnSpc>
                <a:spcPct val="162500"/>
              </a:lnSpc>
              <a:spcBef>
                <a:spcPts val="0"/>
              </a:spcBef>
              <a:spcAft>
                <a:spcPts val="0"/>
              </a:spcAft>
              <a:buClr>
                <a:srgbClr val="3B3535"/>
              </a:buClr>
              <a:buSzPts val="1600"/>
              <a:buFont typeface="Roboto Light"/>
              <a:buChar char="•"/>
            </a:pPr>
            <a:r>
              <a:rPr b="1" lang="en-US" sz="1600">
                <a:solidFill>
                  <a:srgbClr val="3B3535"/>
                </a:solidFill>
                <a:latin typeface="Roboto Light"/>
                <a:ea typeface="Roboto Light"/>
                <a:cs typeface="Roboto Light"/>
                <a:sym typeface="Roboto Light"/>
              </a:rPr>
              <a:t>Партнери:</a:t>
            </a:r>
            <a:r>
              <a:rPr lang="en-US" sz="1600">
                <a:solidFill>
                  <a:srgbClr val="3B3535"/>
                </a:solidFill>
                <a:latin typeface="Roboto Light"/>
                <a:ea typeface="Roboto Light"/>
                <a:cs typeface="Roboto Light"/>
                <a:sym typeface="Roboto Light"/>
              </a:rPr>
              <a:t> Команда підтримки реформ (RST) МОН, MM Educational Group, видавництво "Лінгвіст", компанія "Лінгвіст".</a:t>
            </a:r>
            <a:endParaRPr sz="1600">
              <a:solidFill>
                <a:schemeClr val="dk1"/>
              </a:solidFill>
              <a:latin typeface="Calibri"/>
              <a:ea typeface="Calibri"/>
              <a:cs typeface="Calibri"/>
              <a:sym typeface="Calibri"/>
            </a:endParaRPr>
          </a:p>
        </p:txBody>
      </p:sp>
      <p:sp>
        <p:nvSpPr>
          <p:cNvPr id="401" name="Google Shape;401;p17"/>
          <p:cNvSpPr/>
          <p:nvPr/>
        </p:nvSpPr>
        <p:spPr>
          <a:xfrm>
            <a:off x="7578328" y="5158264"/>
            <a:ext cx="6221968" cy="1340168"/>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oboto Light"/>
              <a:buNone/>
            </a:pPr>
            <a:r>
              <a:rPr lang="en-US" sz="1600">
                <a:solidFill>
                  <a:srgbClr val="3B3535"/>
                </a:solidFill>
                <a:latin typeface="Roboto Light"/>
                <a:ea typeface="Roboto Light"/>
                <a:cs typeface="Roboto Light"/>
                <a:sym typeface="Roboto Light"/>
              </a:rPr>
              <a:t>МОН чітко рекомендувало педагогам, які планують викладати англійську мову дошкільнятам, приділити увагу підвищенню рівня володіння англійською мовою або опануванню її з нуля протягом поточного навчального року.</a:t>
            </a:r>
            <a:endParaRPr sz="1600">
              <a:solidFill>
                <a:schemeClr val="dk1"/>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6" name="Shape 406"/>
        <p:cNvGrpSpPr/>
        <p:nvPr/>
      </p:nvGrpSpPr>
      <p:grpSpPr>
        <a:xfrm>
          <a:off x="0" y="0"/>
          <a:ext cx="0" cy="0"/>
          <a:chOff x="0" y="0"/>
          <a:chExt cx="0" cy="0"/>
        </a:xfrm>
      </p:grpSpPr>
      <p:sp>
        <p:nvSpPr>
          <p:cNvPr id="407" name="Google Shape;407;p18"/>
          <p:cNvSpPr/>
          <p:nvPr/>
        </p:nvSpPr>
        <p:spPr>
          <a:xfrm>
            <a:off x="6083141" y="854512"/>
            <a:ext cx="2464118" cy="308015"/>
          </a:xfrm>
          <a:prstGeom prst="rect">
            <a:avLst/>
          </a:prstGeom>
          <a:noFill/>
          <a:ln>
            <a:noFill/>
          </a:ln>
        </p:spPr>
        <p:txBody>
          <a:bodyPr anchorCtr="0" anchor="t" bIns="0" lIns="0" spcFirstLastPara="1" rIns="0" wrap="square" tIns="0">
            <a:noAutofit/>
          </a:bodyPr>
          <a:lstStyle/>
          <a:p>
            <a:pPr indent="0" lvl="0" marL="0" marR="0" rtl="0" algn="ctr">
              <a:lnSpc>
                <a:spcPct val="126315"/>
              </a:lnSpc>
              <a:spcBef>
                <a:spcPts val="0"/>
              </a:spcBef>
              <a:spcAft>
                <a:spcPts val="0"/>
              </a:spcAft>
              <a:buClr>
                <a:srgbClr val="1F1E1E"/>
              </a:buClr>
              <a:buSzPts val="1900"/>
              <a:buFont typeface="Red Hat Text"/>
              <a:buNone/>
            </a:pPr>
            <a:r>
              <a:rPr lang="en-US" sz="1900">
                <a:solidFill>
                  <a:srgbClr val="1F1E1E"/>
                </a:solidFill>
                <a:latin typeface="Red Hat Text"/>
                <a:ea typeface="Red Hat Text"/>
                <a:cs typeface="Red Hat Text"/>
                <a:sym typeface="Red Hat Text"/>
              </a:rPr>
              <a:t>ОСНОВНІ ВИКЛИКИ</a:t>
            </a:r>
            <a:endParaRPr sz="1900">
              <a:solidFill>
                <a:schemeClr val="dk1"/>
              </a:solidFill>
              <a:latin typeface="Calibri"/>
              <a:ea typeface="Calibri"/>
              <a:cs typeface="Calibri"/>
              <a:sym typeface="Calibri"/>
            </a:endParaRPr>
          </a:p>
        </p:txBody>
      </p:sp>
      <p:sp>
        <p:nvSpPr>
          <p:cNvPr id="408" name="Google Shape;408;p18"/>
          <p:cNvSpPr/>
          <p:nvPr/>
        </p:nvSpPr>
        <p:spPr>
          <a:xfrm>
            <a:off x="837724" y="1371957"/>
            <a:ext cx="12954952" cy="1231821"/>
          </a:xfrm>
          <a:prstGeom prst="rect">
            <a:avLst/>
          </a:prstGeom>
          <a:noFill/>
          <a:ln>
            <a:noFill/>
          </a:ln>
        </p:spPr>
        <p:txBody>
          <a:bodyPr anchorCtr="0" anchor="t" bIns="0" lIns="0" spcFirstLastPara="1" rIns="0" wrap="square" tIns="0">
            <a:noAutofit/>
          </a:bodyPr>
          <a:lstStyle/>
          <a:p>
            <a:pPr indent="0" lvl="0" marL="0" marR="0" rtl="0" algn="ctr">
              <a:lnSpc>
                <a:spcPct val="125974"/>
              </a:lnSpc>
              <a:spcBef>
                <a:spcPts val="0"/>
              </a:spcBef>
              <a:spcAft>
                <a:spcPts val="0"/>
              </a:spcAft>
              <a:buClr>
                <a:srgbClr val="1F1E1E"/>
              </a:buClr>
              <a:buSzPts val="3850"/>
              <a:buFont typeface="Red Hat Text"/>
              <a:buNone/>
            </a:pPr>
            <a:r>
              <a:rPr lang="en-US" sz="3850">
                <a:solidFill>
                  <a:srgbClr val="1F1E1E"/>
                </a:solidFill>
                <a:latin typeface="Red Hat Text"/>
                <a:ea typeface="Red Hat Text"/>
                <a:cs typeface="Red Hat Text"/>
                <a:sym typeface="Red Hat Text"/>
              </a:rPr>
              <a:t>Бар'єри на шляху впровадження англійської мови в ЗДО</a:t>
            </a:r>
            <a:endParaRPr sz="3850">
              <a:solidFill>
                <a:schemeClr val="dk1"/>
              </a:solidFill>
              <a:latin typeface="Calibri"/>
              <a:ea typeface="Calibri"/>
              <a:cs typeface="Calibri"/>
              <a:sym typeface="Calibri"/>
            </a:endParaRPr>
          </a:p>
        </p:txBody>
      </p:sp>
      <p:sp>
        <p:nvSpPr>
          <p:cNvPr id="409" name="Google Shape;409;p18"/>
          <p:cNvSpPr/>
          <p:nvPr/>
        </p:nvSpPr>
        <p:spPr>
          <a:xfrm>
            <a:off x="837724" y="2917865"/>
            <a:ext cx="12954952" cy="1005126"/>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oboto Light"/>
              <a:buNone/>
            </a:pPr>
            <a:r>
              <a:rPr lang="en-US" sz="1600">
                <a:solidFill>
                  <a:srgbClr val="3B3535"/>
                </a:solidFill>
                <a:latin typeface="Roboto Light"/>
                <a:ea typeface="Roboto Light"/>
                <a:cs typeface="Roboto Light"/>
                <a:sym typeface="Roboto Light"/>
              </a:rPr>
              <a:t>Впровадження англійської мови в освітній процес дошкільних закладів – це складний, багатогранний процес, що вимагає ретельного планування та подолання низки перешкод. Ми розглянемо ключові виклики, які стоять перед системою дошкільної освіти України.</a:t>
            </a:r>
            <a:endParaRPr sz="1600">
              <a:solidFill>
                <a:schemeClr val="dk1"/>
              </a:solidFill>
              <a:latin typeface="Calibri"/>
              <a:ea typeface="Calibri"/>
              <a:cs typeface="Calibri"/>
              <a:sym typeface="Calibri"/>
            </a:endParaRPr>
          </a:p>
        </p:txBody>
      </p:sp>
      <p:sp>
        <p:nvSpPr>
          <p:cNvPr id="410" name="Google Shape;410;p18"/>
          <p:cNvSpPr/>
          <p:nvPr/>
        </p:nvSpPr>
        <p:spPr>
          <a:xfrm>
            <a:off x="837724" y="4158615"/>
            <a:ext cx="4178618" cy="3216473"/>
          </a:xfrm>
          <a:prstGeom prst="roundRect">
            <a:avLst>
              <a:gd fmla="val 3411" name="adj"/>
            </a:avLst>
          </a:prstGeom>
          <a:solidFill>
            <a:srgbClr val="FFFAFA"/>
          </a:solidFill>
          <a:ln cap="flat" cmpd="sng" w="22850">
            <a:solidFill>
              <a:srgbClr val="D9CEC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1" name="Google Shape;411;p18"/>
          <p:cNvSpPr/>
          <p:nvPr/>
        </p:nvSpPr>
        <p:spPr>
          <a:xfrm>
            <a:off x="814864" y="4158615"/>
            <a:ext cx="91440" cy="3216473"/>
          </a:xfrm>
          <a:prstGeom prst="roundRect">
            <a:avLst>
              <a:gd fmla="val 34360" name="adj"/>
            </a:avLst>
          </a:prstGeom>
          <a:solidFill>
            <a:srgbClr val="F5A3A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2" name="Google Shape;412;p18"/>
          <p:cNvSpPr/>
          <p:nvPr/>
        </p:nvSpPr>
        <p:spPr>
          <a:xfrm>
            <a:off x="1138595" y="4390906"/>
            <a:ext cx="3645456" cy="616029"/>
          </a:xfrm>
          <a:prstGeom prst="rect">
            <a:avLst/>
          </a:prstGeom>
          <a:noFill/>
          <a:ln>
            <a:noFill/>
          </a:ln>
        </p:spPr>
        <p:txBody>
          <a:bodyPr anchorCtr="0" anchor="t" bIns="0" lIns="0" spcFirstLastPara="1" rIns="0" wrap="square" tIns="0">
            <a:noAutofit/>
          </a:bodyPr>
          <a:lstStyle/>
          <a:p>
            <a:pPr indent="0" lvl="0" marL="0" marR="0" rtl="0" algn="l">
              <a:lnSpc>
                <a:spcPct val="126315"/>
              </a:lnSpc>
              <a:spcBef>
                <a:spcPts val="0"/>
              </a:spcBef>
              <a:spcAft>
                <a:spcPts val="0"/>
              </a:spcAft>
              <a:buClr>
                <a:srgbClr val="3B3535"/>
              </a:buClr>
              <a:buSzPts val="1900"/>
              <a:buFont typeface="Red Hat Text"/>
              <a:buNone/>
            </a:pPr>
            <a:r>
              <a:rPr lang="en-US" sz="1900">
                <a:solidFill>
                  <a:srgbClr val="3B3535"/>
                </a:solidFill>
                <a:latin typeface="Red Hat Text"/>
                <a:ea typeface="Red Hat Text"/>
                <a:cs typeface="Red Hat Text"/>
                <a:sym typeface="Red Hat Text"/>
              </a:rPr>
              <a:t>Низький рівень володіння мовою серед педагогів</a:t>
            </a:r>
            <a:endParaRPr sz="1900">
              <a:solidFill>
                <a:schemeClr val="dk1"/>
              </a:solidFill>
              <a:latin typeface="Calibri"/>
              <a:ea typeface="Calibri"/>
              <a:cs typeface="Calibri"/>
              <a:sym typeface="Calibri"/>
            </a:endParaRPr>
          </a:p>
        </p:txBody>
      </p:sp>
      <p:sp>
        <p:nvSpPr>
          <p:cNvPr id="413" name="Google Shape;413;p18"/>
          <p:cNvSpPr/>
          <p:nvPr/>
        </p:nvSpPr>
        <p:spPr>
          <a:xfrm>
            <a:off x="1138595" y="5132546"/>
            <a:ext cx="3645456" cy="2010251"/>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oboto Light"/>
              <a:buNone/>
            </a:pPr>
            <a:r>
              <a:rPr lang="en-US" sz="1600">
                <a:solidFill>
                  <a:srgbClr val="3B3535"/>
                </a:solidFill>
                <a:latin typeface="Roboto Light"/>
                <a:ea typeface="Roboto Light"/>
                <a:cs typeface="Roboto Light"/>
                <a:sym typeface="Roboto Light"/>
              </a:rPr>
              <a:t>Багато вихователів мають низький або нульовий рівень володіння англійською мовою, що є значною перешкодою для ефективного викладання та створення англомовного середовища.</a:t>
            </a:r>
            <a:endParaRPr sz="1600">
              <a:solidFill>
                <a:schemeClr val="dk1"/>
              </a:solidFill>
              <a:latin typeface="Calibri"/>
              <a:ea typeface="Calibri"/>
              <a:cs typeface="Calibri"/>
              <a:sym typeface="Calibri"/>
            </a:endParaRPr>
          </a:p>
        </p:txBody>
      </p:sp>
      <p:sp>
        <p:nvSpPr>
          <p:cNvPr id="414" name="Google Shape;414;p18"/>
          <p:cNvSpPr/>
          <p:nvPr/>
        </p:nvSpPr>
        <p:spPr>
          <a:xfrm>
            <a:off x="5225772" y="4158615"/>
            <a:ext cx="4178737" cy="3216473"/>
          </a:xfrm>
          <a:prstGeom prst="roundRect">
            <a:avLst>
              <a:gd fmla="val 3411" name="adj"/>
            </a:avLst>
          </a:prstGeom>
          <a:solidFill>
            <a:srgbClr val="FFFAFA"/>
          </a:solidFill>
          <a:ln cap="flat" cmpd="sng" w="22850">
            <a:solidFill>
              <a:srgbClr val="D9CEC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5" name="Google Shape;415;p18"/>
          <p:cNvSpPr/>
          <p:nvPr/>
        </p:nvSpPr>
        <p:spPr>
          <a:xfrm>
            <a:off x="5202912" y="4158615"/>
            <a:ext cx="91440" cy="3216473"/>
          </a:xfrm>
          <a:prstGeom prst="roundRect">
            <a:avLst>
              <a:gd fmla="val 34360" name="adj"/>
            </a:avLst>
          </a:prstGeom>
          <a:solidFill>
            <a:srgbClr val="F5A3A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6" name="Google Shape;416;p18"/>
          <p:cNvSpPr/>
          <p:nvPr/>
        </p:nvSpPr>
        <p:spPr>
          <a:xfrm>
            <a:off x="5526643" y="4390906"/>
            <a:ext cx="3645575" cy="616029"/>
          </a:xfrm>
          <a:prstGeom prst="rect">
            <a:avLst/>
          </a:prstGeom>
          <a:noFill/>
          <a:ln>
            <a:noFill/>
          </a:ln>
        </p:spPr>
        <p:txBody>
          <a:bodyPr anchorCtr="0" anchor="t" bIns="0" lIns="0" spcFirstLastPara="1" rIns="0" wrap="square" tIns="0">
            <a:noAutofit/>
          </a:bodyPr>
          <a:lstStyle/>
          <a:p>
            <a:pPr indent="0" lvl="0" marL="0" marR="0" rtl="0" algn="l">
              <a:lnSpc>
                <a:spcPct val="126315"/>
              </a:lnSpc>
              <a:spcBef>
                <a:spcPts val="0"/>
              </a:spcBef>
              <a:spcAft>
                <a:spcPts val="0"/>
              </a:spcAft>
              <a:buClr>
                <a:srgbClr val="3B3535"/>
              </a:buClr>
              <a:buSzPts val="1900"/>
              <a:buFont typeface="Red Hat Text"/>
              <a:buNone/>
            </a:pPr>
            <a:r>
              <a:rPr lang="en-US" sz="1900">
                <a:solidFill>
                  <a:srgbClr val="3B3535"/>
                </a:solidFill>
                <a:latin typeface="Red Hat Text"/>
                <a:ea typeface="Red Hat Text"/>
                <a:cs typeface="Red Hat Text"/>
                <a:sym typeface="Red Hat Text"/>
              </a:rPr>
              <a:t>Брак кваліфікованих викладачів</a:t>
            </a:r>
            <a:endParaRPr sz="1900">
              <a:solidFill>
                <a:schemeClr val="dk1"/>
              </a:solidFill>
              <a:latin typeface="Calibri"/>
              <a:ea typeface="Calibri"/>
              <a:cs typeface="Calibri"/>
              <a:sym typeface="Calibri"/>
            </a:endParaRPr>
          </a:p>
        </p:txBody>
      </p:sp>
      <p:sp>
        <p:nvSpPr>
          <p:cNvPr id="417" name="Google Shape;417;p18"/>
          <p:cNvSpPr/>
          <p:nvPr/>
        </p:nvSpPr>
        <p:spPr>
          <a:xfrm>
            <a:off x="5526643" y="5132546"/>
            <a:ext cx="3645575" cy="1675209"/>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oboto Light"/>
              <a:buNone/>
            </a:pPr>
            <a:r>
              <a:rPr lang="en-US" sz="1600">
                <a:solidFill>
                  <a:srgbClr val="3B3535"/>
                </a:solidFill>
                <a:latin typeface="Roboto Light"/>
                <a:ea typeface="Roboto Light"/>
                <a:cs typeface="Roboto Light"/>
                <a:sym typeface="Roboto Light"/>
              </a:rPr>
              <a:t>Загальна нестача спеціалістів з англійської мови, особливо тих, хто має досвід роботи з дошкільнятами та розуміє їхні психологічні особливості.</a:t>
            </a:r>
            <a:endParaRPr sz="1600">
              <a:solidFill>
                <a:schemeClr val="dk1"/>
              </a:solidFill>
              <a:latin typeface="Calibri"/>
              <a:ea typeface="Calibri"/>
              <a:cs typeface="Calibri"/>
              <a:sym typeface="Calibri"/>
            </a:endParaRPr>
          </a:p>
        </p:txBody>
      </p:sp>
      <p:sp>
        <p:nvSpPr>
          <p:cNvPr id="418" name="Google Shape;418;p18"/>
          <p:cNvSpPr/>
          <p:nvPr/>
        </p:nvSpPr>
        <p:spPr>
          <a:xfrm>
            <a:off x="9613940" y="4158615"/>
            <a:ext cx="4178737" cy="3216473"/>
          </a:xfrm>
          <a:prstGeom prst="roundRect">
            <a:avLst>
              <a:gd fmla="val 3411" name="adj"/>
            </a:avLst>
          </a:prstGeom>
          <a:solidFill>
            <a:srgbClr val="FFFAFA"/>
          </a:solidFill>
          <a:ln cap="flat" cmpd="sng" w="22850">
            <a:solidFill>
              <a:srgbClr val="D9CEC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9" name="Google Shape;419;p18"/>
          <p:cNvSpPr/>
          <p:nvPr/>
        </p:nvSpPr>
        <p:spPr>
          <a:xfrm>
            <a:off x="9591080" y="4158615"/>
            <a:ext cx="91440" cy="3216473"/>
          </a:xfrm>
          <a:prstGeom prst="roundRect">
            <a:avLst>
              <a:gd fmla="val 34360" name="adj"/>
            </a:avLst>
          </a:prstGeom>
          <a:solidFill>
            <a:srgbClr val="F5A3A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0" name="Google Shape;420;p18"/>
          <p:cNvSpPr/>
          <p:nvPr/>
        </p:nvSpPr>
        <p:spPr>
          <a:xfrm>
            <a:off x="9914811" y="4390906"/>
            <a:ext cx="3645575" cy="616029"/>
          </a:xfrm>
          <a:prstGeom prst="rect">
            <a:avLst/>
          </a:prstGeom>
          <a:noFill/>
          <a:ln>
            <a:noFill/>
          </a:ln>
        </p:spPr>
        <p:txBody>
          <a:bodyPr anchorCtr="0" anchor="t" bIns="0" lIns="0" spcFirstLastPara="1" rIns="0" wrap="square" tIns="0">
            <a:noAutofit/>
          </a:bodyPr>
          <a:lstStyle/>
          <a:p>
            <a:pPr indent="0" lvl="0" marL="0" marR="0" rtl="0" algn="l">
              <a:lnSpc>
                <a:spcPct val="126315"/>
              </a:lnSpc>
              <a:spcBef>
                <a:spcPts val="0"/>
              </a:spcBef>
              <a:spcAft>
                <a:spcPts val="0"/>
              </a:spcAft>
              <a:buClr>
                <a:srgbClr val="3B3535"/>
              </a:buClr>
              <a:buSzPts val="1900"/>
              <a:buFont typeface="Red Hat Text"/>
              <a:buNone/>
            </a:pPr>
            <a:r>
              <a:rPr lang="en-US" sz="1900">
                <a:solidFill>
                  <a:srgbClr val="3B3535"/>
                </a:solidFill>
                <a:latin typeface="Red Hat Text"/>
                <a:ea typeface="Red Hat Text"/>
                <a:cs typeface="Red Hat Text"/>
                <a:sym typeface="Red Hat Text"/>
              </a:rPr>
              <a:t>Нерівність у доступі до якісної освіти</a:t>
            </a:r>
            <a:endParaRPr sz="1900">
              <a:solidFill>
                <a:schemeClr val="dk1"/>
              </a:solidFill>
              <a:latin typeface="Calibri"/>
              <a:ea typeface="Calibri"/>
              <a:cs typeface="Calibri"/>
              <a:sym typeface="Calibri"/>
            </a:endParaRPr>
          </a:p>
        </p:txBody>
      </p:sp>
      <p:sp>
        <p:nvSpPr>
          <p:cNvPr id="421" name="Google Shape;421;p18"/>
          <p:cNvSpPr/>
          <p:nvPr/>
        </p:nvSpPr>
        <p:spPr>
          <a:xfrm>
            <a:off x="9914811" y="5132546"/>
            <a:ext cx="3645575" cy="1340168"/>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oboto Light"/>
              <a:buNone/>
            </a:pPr>
            <a:r>
              <a:rPr lang="en-US" sz="1600">
                <a:solidFill>
                  <a:srgbClr val="3B3535"/>
                </a:solidFill>
                <a:latin typeface="Roboto Light"/>
                <a:ea typeface="Roboto Light"/>
                <a:cs typeface="Roboto Light"/>
                <a:sym typeface="Roboto Light"/>
              </a:rPr>
              <a:t>Діти з сільської місцевості та малозабезпечених сімей можуть мати обмежений доступ до ресурсів та кваліфікованих викладачів.</a:t>
            </a:r>
            <a:endParaRPr sz="1600">
              <a:solidFill>
                <a:schemeClr val="dk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 name="Shape 76"/>
        <p:cNvGrpSpPr/>
        <p:nvPr/>
      </p:nvGrpSpPr>
      <p:grpSpPr>
        <a:xfrm>
          <a:off x="0" y="0"/>
          <a:ext cx="0" cy="0"/>
          <a:chOff x="0" y="0"/>
          <a:chExt cx="0" cy="0"/>
        </a:xfrm>
      </p:grpSpPr>
      <p:sp>
        <p:nvSpPr>
          <p:cNvPr id="77" name="Google Shape;77;p3"/>
          <p:cNvSpPr/>
          <p:nvPr/>
        </p:nvSpPr>
        <p:spPr>
          <a:xfrm>
            <a:off x="597098" y="410527"/>
            <a:ext cx="4156948" cy="219432"/>
          </a:xfrm>
          <a:prstGeom prst="rect">
            <a:avLst/>
          </a:prstGeom>
          <a:noFill/>
          <a:ln>
            <a:noFill/>
          </a:ln>
        </p:spPr>
        <p:txBody>
          <a:bodyPr anchorCtr="0" anchor="t" bIns="0" lIns="0" spcFirstLastPara="1" rIns="0" wrap="square" tIns="0">
            <a:noAutofit/>
          </a:bodyPr>
          <a:lstStyle/>
          <a:p>
            <a:pPr indent="0" lvl="0" marL="0" marR="0" rtl="0" algn="l">
              <a:lnSpc>
                <a:spcPct val="125925"/>
              </a:lnSpc>
              <a:spcBef>
                <a:spcPts val="0"/>
              </a:spcBef>
              <a:spcAft>
                <a:spcPts val="0"/>
              </a:spcAft>
              <a:buClr>
                <a:srgbClr val="1F1E1E"/>
              </a:buClr>
              <a:buSzPts val="1350"/>
              <a:buFont typeface="Red Hat Text"/>
              <a:buNone/>
            </a:pPr>
            <a:r>
              <a:rPr lang="en-US" sz="1350">
                <a:solidFill>
                  <a:srgbClr val="1F1E1E"/>
                </a:solidFill>
                <a:latin typeface="Red Hat Text"/>
                <a:ea typeface="Red Hat Text"/>
                <a:cs typeface="Red Hat Text"/>
                <a:sym typeface="Red Hat Text"/>
              </a:rPr>
              <a:t>Значення англійської мови для розвитку дитини</a:t>
            </a:r>
            <a:endParaRPr sz="1350">
              <a:solidFill>
                <a:schemeClr val="dk1"/>
              </a:solidFill>
              <a:latin typeface="Calibri"/>
              <a:ea typeface="Calibri"/>
              <a:cs typeface="Calibri"/>
              <a:sym typeface="Calibri"/>
            </a:endParaRPr>
          </a:p>
        </p:txBody>
      </p:sp>
      <p:sp>
        <p:nvSpPr>
          <p:cNvPr id="78" name="Google Shape;78;p3"/>
          <p:cNvSpPr/>
          <p:nvPr/>
        </p:nvSpPr>
        <p:spPr>
          <a:xfrm>
            <a:off x="597098" y="779145"/>
            <a:ext cx="12882086" cy="606028"/>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1F1E1E"/>
              </a:buClr>
              <a:buSzPts val="3800"/>
              <a:buFont typeface="Red Hat Text"/>
              <a:buNone/>
            </a:pPr>
            <a:r>
              <a:rPr lang="en-US" sz="3800">
                <a:solidFill>
                  <a:srgbClr val="1F1E1E"/>
                </a:solidFill>
                <a:latin typeface="Red Hat Text"/>
                <a:ea typeface="Red Hat Text"/>
                <a:cs typeface="Red Hat Text"/>
                <a:sym typeface="Red Hat Text"/>
              </a:rPr>
              <a:t>Когнітивні та глобальні переваги раннього білінгвізму</a:t>
            </a:r>
            <a:endParaRPr sz="3800">
              <a:solidFill>
                <a:schemeClr val="dk1"/>
              </a:solidFill>
              <a:latin typeface="Calibri"/>
              <a:ea typeface="Calibri"/>
              <a:cs typeface="Calibri"/>
              <a:sym typeface="Calibri"/>
            </a:endParaRPr>
          </a:p>
        </p:txBody>
      </p:sp>
      <p:sp>
        <p:nvSpPr>
          <p:cNvPr id="79" name="Google Shape;79;p3"/>
          <p:cNvSpPr/>
          <p:nvPr/>
        </p:nvSpPr>
        <p:spPr>
          <a:xfrm>
            <a:off x="500093" y="2162064"/>
            <a:ext cx="6536055" cy="1194197"/>
          </a:xfrm>
          <a:prstGeom prst="rect">
            <a:avLst/>
          </a:prstGeom>
          <a:noFill/>
          <a:ln>
            <a:noFill/>
          </a:ln>
        </p:spPr>
        <p:txBody>
          <a:bodyPr anchorCtr="0" anchor="t" bIns="0" lIns="0" spcFirstLastPara="1" rIns="0" wrap="square" tIns="0">
            <a:noAutofit/>
          </a:bodyPr>
          <a:lstStyle/>
          <a:p>
            <a:pPr indent="0" lvl="0" marL="0" marR="0" rtl="0" algn="l">
              <a:lnSpc>
                <a:spcPct val="132142"/>
              </a:lnSpc>
              <a:spcBef>
                <a:spcPts val="0"/>
              </a:spcBef>
              <a:spcAft>
                <a:spcPts val="0"/>
              </a:spcAft>
              <a:buClr>
                <a:srgbClr val="3B3535"/>
              </a:buClr>
              <a:buSzPts val="1400"/>
              <a:buFont typeface="Roboto Light"/>
              <a:buNone/>
            </a:pPr>
            <a:r>
              <a:rPr lang="en-US" sz="1400">
                <a:solidFill>
                  <a:srgbClr val="3B3535"/>
                </a:solidFill>
                <a:latin typeface="Roboto Light"/>
                <a:ea typeface="Roboto Light"/>
                <a:cs typeface="Roboto Light"/>
                <a:sym typeface="Roboto Light"/>
              </a:rPr>
              <a:t>Наукові дослідження підкреслюють значні когнітивні переваги раннього вивчення мови, які виходять за межі простого засвоєння словникового запасу. Вони включають покращення пам'яті, креативності, аналітичного мислення, навичок вирішення проблем та логічного мислення. Більше того, у дітей, які вивчають дві мови одночасно, спостерігається підвищений рівень концентрації та здатність до перемикання уваги.</a:t>
            </a:r>
            <a:endParaRPr sz="1400">
              <a:solidFill>
                <a:schemeClr val="dk1"/>
              </a:solidFill>
              <a:latin typeface="Calibri"/>
              <a:ea typeface="Calibri"/>
              <a:cs typeface="Calibri"/>
              <a:sym typeface="Calibri"/>
            </a:endParaRPr>
          </a:p>
        </p:txBody>
      </p:sp>
      <p:sp>
        <p:nvSpPr>
          <p:cNvPr id="80" name="Google Shape;80;p3"/>
          <p:cNvSpPr/>
          <p:nvPr/>
        </p:nvSpPr>
        <p:spPr>
          <a:xfrm>
            <a:off x="511456" y="4291267"/>
            <a:ext cx="6536055" cy="1194197"/>
          </a:xfrm>
          <a:prstGeom prst="rect">
            <a:avLst/>
          </a:prstGeom>
          <a:noFill/>
          <a:ln>
            <a:noFill/>
          </a:ln>
        </p:spPr>
        <p:txBody>
          <a:bodyPr anchorCtr="0" anchor="t" bIns="0" lIns="0" spcFirstLastPara="1" rIns="0" wrap="square" tIns="0">
            <a:noAutofit/>
          </a:bodyPr>
          <a:lstStyle/>
          <a:p>
            <a:pPr indent="0" lvl="0" marL="0" marR="0" rtl="0" algn="l">
              <a:lnSpc>
                <a:spcPct val="132142"/>
              </a:lnSpc>
              <a:spcBef>
                <a:spcPts val="0"/>
              </a:spcBef>
              <a:spcAft>
                <a:spcPts val="0"/>
              </a:spcAft>
              <a:buClr>
                <a:srgbClr val="3B3535"/>
              </a:buClr>
              <a:buSzPts val="1400"/>
              <a:buFont typeface="Roboto Light"/>
              <a:buNone/>
            </a:pPr>
            <a:r>
              <a:rPr lang="en-US" sz="1400">
                <a:solidFill>
                  <a:srgbClr val="3B3535"/>
                </a:solidFill>
                <a:latin typeface="Roboto Light"/>
                <a:ea typeface="Roboto Light"/>
                <a:cs typeface="Roboto Light"/>
                <a:sym typeface="Roboto Light"/>
              </a:rPr>
              <a:t>Окрім когнітивного розвитку, володіння англійською мовою в ранньому віці відкриває глобальні можливості та сприяє глибшому розумінню різноманітних культур. Це підтримує довгострокове, перспективне бачення національного розвитку, де успішне впровадження англійської мови стане ключовим показником прихильності України до інтеграції у світову спільноту.</a:t>
            </a:r>
            <a:endParaRPr sz="1400">
              <a:solidFill>
                <a:schemeClr val="dk1"/>
              </a:solidFill>
              <a:latin typeface="Calibri"/>
              <a:ea typeface="Calibri"/>
              <a:cs typeface="Calibri"/>
              <a:sym typeface="Calibri"/>
            </a:endParaRPr>
          </a:p>
        </p:txBody>
      </p:sp>
      <p:pic>
        <p:nvPicPr>
          <p:cNvPr descr="preencoded.png" id="81" name="Google Shape;81;p3"/>
          <p:cNvPicPr preferRelativeResize="0"/>
          <p:nvPr/>
        </p:nvPicPr>
        <p:blipFill rotWithShape="1">
          <a:blip r:embed="rId3">
            <a:alphaModFix/>
          </a:blip>
          <a:srcRect b="0" l="0" r="0" t="0"/>
          <a:stretch/>
        </p:blipFill>
        <p:spPr>
          <a:xfrm>
            <a:off x="7962067" y="1620337"/>
            <a:ext cx="6536055" cy="6536055"/>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6" name="Shape 426"/>
        <p:cNvGrpSpPr/>
        <p:nvPr/>
      </p:nvGrpSpPr>
      <p:grpSpPr>
        <a:xfrm>
          <a:off x="0" y="0"/>
          <a:ext cx="0" cy="0"/>
          <a:chOff x="0" y="0"/>
          <a:chExt cx="0" cy="0"/>
        </a:xfrm>
      </p:grpSpPr>
      <p:sp>
        <p:nvSpPr>
          <p:cNvPr id="427" name="Google Shape;427;p19"/>
          <p:cNvSpPr/>
          <p:nvPr/>
        </p:nvSpPr>
        <p:spPr>
          <a:xfrm>
            <a:off x="6083141" y="930116"/>
            <a:ext cx="2464118" cy="308015"/>
          </a:xfrm>
          <a:prstGeom prst="rect">
            <a:avLst/>
          </a:prstGeom>
          <a:noFill/>
          <a:ln>
            <a:noFill/>
          </a:ln>
        </p:spPr>
        <p:txBody>
          <a:bodyPr anchorCtr="0" anchor="t" bIns="0" lIns="0" spcFirstLastPara="1" rIns="0" wrap="square" tIns="0">
            <a:noAutofit/>
          </a:bodyPr>
          <a:lstStyle/>
          <a:p>
            <a:pPr indent="0" lvl="0" marL="0" marR="0" rtl="0" algn="ctr">
              <a:lnSpc>
                <a:spcPct val="126315"/>
              </a:lnSpc>
              <a:spcBef>
                <a:spcPts val="0"/>
              </a:spcBef>
              <a:spcAft>
                <a:spcPts val="0"/>
              </a:spcAft>
              <a:buClr>
                <a:srgbClr val="1F1E1E"/>
              </a:buClr>
              <a:buSzPts val="1900"/>
              <a:buFont typeface="Red Hat Text"/>
              <a:buNone/>
            </a:pPr>
            <a:r>
              <a:rPr lang="en-US" sz="1900">
                <a:solidFill>
                  <a:srgbClr val="1F1E1E"/>
                </a:solidFill>
                <a:latin typeface="Red Hat Text"/>
                <a:ea typeface="Red Hat Text"/>
                <a:cs typeface="Red Hat Text"/>
                <a:sym typeface="Red Hat Text"/>
              </a:rPr>
              <a:t>ОСНОВНІ ВИКЛИКИ</a:t>
            </a:r>
            <a:endParaRPr sz="1900">
              <a:solidFill>
                <a:schemeClr val="dk1"/>
              </a:solidFill>
              <a:latin typeface="Calibri"/>
              <a:ea typeface="Calibri"/>
              <a:cs typeface="Calibri"/>
              <a:sym typeface="Calibri"/>
            </a:endParaRPr>
          </a:p>
        </p:txBody>
      </p:sp>
      <p:sp>
        <p:nvSpPr>
          <p:cNvPr id="428" name="Google Shape;428;p19"/>
          <p:cNvSpPr/>
          <p:nvPr/>
        </p:nvSpPr>
        <p:spPr>
          <a:xfrm>
            <a:off x="3345180" y="1447562"/>
            <a:ext cx="7939921" cy="615910"/>
          </a:xfrm>
          <a:prstGeom prst="rect">
            <a:avLst/>
          </a:prstGeom>
          <a:noFill/>
          <a:ln>
            <a:noFill/>
          </a:ln>
        </p:spPr>
        <p:txBody>
          <a:bodyPr anchorCtr="0" anchor="t" bIns="0" lIns="0" spcFirstLastPara="1" rIns="0" wrap="square" tIns="0">
            <a:noAutofit/>
          </a:bodyPr>
          <a:lstStyle/>
          <a:p>
            <a:pPr indent="0" lvl="0" marL="0" marR="0" rtl="0" algn="ctr">
              <a:lnSpc>
                <a:spcPct val="125974"/>
              </a:lnSpc>
              <a:spcBef>
                <a:spcPts val="0"/>
              </a:spcBef>
              <a:spcAft>
                <a:spcPts val="0"/>
              </a:spcAft>
              <a:buClr>
                <a:srgbClr val="1F1E1E"/>
              </a:buClr>
              <a:buSzPts val="3850"/>
              <a:buFont typeface="Red Hat Text"/>
              <a:buNone/>
            </a:pPr>
            <a:r>
              <a:rPr lang="en-US" sz="3850">
                <a:solidFill>
                  <a:srgbClr val="1F1E1E"/>
                </a:solidFill>
                <a:latin typeface="Red Hat Text"/>
                <a:ea typeface="Red Hat Text"/>
                <a:cs typeface="Red Hat Text"/>
                <a:sym typeface="Red Hat Text"/>
              </a:rPr>
              <a:t>Додаткові перешкоди та їх вплив</a:t>
            </a:r>
            <a:endParaRPr sz="3850">
              <a:solidFill>
                <a:schemeClr val="dk1"/>
              </a:solidFill>
              <a:latin typeface="Calibri"/>
              <a:ea typeface="Calibri"/>
              <a:cs typeface="Calibri"/>
              <a:sym typeface="Calibri"/>
            </a:endParaRPr>
          </a:p>
        </p:txBody>
      </p:sp>
      <p:sp>
        <p:nvSpPr>
          <p:cNvPr id="429" name="Google Shape;429;p19"/>
          <p:cNvSpPr/>
          <p:nvPr/>
        </p:nvSpPr>
        <p:spPr>
          <a:xfrm>
            <a:off x="837724" y="2377559"/>
            <a:ext cx="12954952" cy="670084"/>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oboto Light"/>
              <a:buNone/>
            </a:pPr>
            <a:r>
              <a:rPr lang="en-US" sz="1600">
                <a:solidFill>
                  <a:srgbClr val="3B3535"/>
                </a:solidFill>
                <a:latin typeface="Roboto Light"/>
                <a:ea typeface="Roboto Light"/>
                <a:cs typeface="Roboto Light"/>
                <a:sym typeface="Roboto Light"/>
              </a:rPr>
              <a:t>Окрім кадрових та доступних питань, існують інші фактори, які ускладнюють впровадження англійської мови у ЗДО. Розуміння цих викликів є ключовим для розробки ефективних стратегій подолання.</a:t>
            </a:r>
            <a:endParaRPr sz="1600">
              <a:solidFill>
                <a:schemeClr val="dk1"/>
              </a:solidFill>
              <a:latin typeface="Calibri"/>
              <a:ea typeface="Calibri"/>
              <a:cs typeface="Calibri"/>
              <a:sym typeface="Calibri"/>
            </a:endParaRPr>
          </a:p>
        </p:txBody>
      </p:sp>
      <p:sp>
        <p:nvSpPr>
          <p:cNvPr id="430" name="Google Shape;430;p19"/>
          <p:cNvSpPr/>
          <p:nvPr/>
        </p:nvSpPr>
        <p:spPr>
          <a:xfrm>
            <a:off x="837724" y="3283268"/>
            <a:ext cx="6372701" cy="1903333"/>
          </a:xfrm>
          <a:prstGeom prst="roundRect">
            <a:avLst>
              <a:gd fmla="val 5765" name="adj"/>
            </a:avLst>
          </a:prstGeom>
          <a:solidFill>
            <a:srgbClr val="FFFAFA"/>
          </a:solidFill>
          <a:ln cap="flat" cmpd="sng" w="22850">
            <a:solidFill>
              <a:srgbClr val="D9CEC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1" name="Google Shape;431;p19"/>
          <p:cNvSpPr/>
          <p:nvPr/>
        </p:nvSpPr>
        <p:spPr>
          <a:xfrm>
            <a:off x="814864" y="3283268"/>
            <a:ext cx="91440" cy="1903333"/>
          </a:xfrm>
          <a:prstGeom prst="roundRect">
            <a:avLst>
              <a:gd fmla="val 34360" name="adj"/>
            </a:avLst>
          </a:prstGeom>
          <a:solidFill>
            <a:srgbClr val="F5A3A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2" name="Google Shape;432;p19"/>
          <p:cNvSpPr/>
          <p:nvPr/>
        </p:nvSpPr>
        <p:spPr>
          <a:xfrm>
            <a:off x="1138595" y="3515558"/>
            <a:ext cx="4396740" cy="308015"/>
          </a:xfrm>
          <a:prstGeom prst="rect">
            <a:avLst/>
          </a:prstGeom>
          <a:noFill/>
          <a:ln>
            <a:noFill/>
          </a:ln>
        </p:spPr>
        <p:txBody>
          <a:bodyPr anchorCtr="0" anchor="t" bIns="0" lIns="0" spcFirstLastPara="1" rIns="0" wrap="square" tIns="0">
            <a:noAutofit/>
          </a:bodyPr>
          <a:lstStyle/>
          <a:p>
            <a:pPr indent="0" lvl="0" marL="0" marR="0" rtl="0" algn="l">
              <a:lnSpc>
                <a:spcPct val="126315"/>
              </a:lnSpc>
              <a:spcBef>
                <a:spcPts val="0"/>
              </a:spcBef>
              <a:spcAft>
                <a:spcPts val="0"/>
              </a:spcAft>
              <a:buClr>
                <a:srgbClr val="3B3535"/>
              </a:buClr>
              <a:buSzPts val="1900"/>
              <a:buFont typeface="Red Hat Text"/>
              <a:buNone/>
            </a:pPr>
            <a:r>
              <a:rPr lang="en-US" sz="1900">
                <a:solidFill>
                  <a:srgbClr val="3B3535"/>
                </a:solidFill>
                <a:latin typeface="Red Hat Text"/>
                <a:ea typeface="Red Hat Text"/>
                <a:cs typeface="Red Hat Text"/>
                <a:sym typeface="Red Hat Text"/>
              </a:rPr>
              <a:t>Фінансові витрати на впровадження</a:t>
            </a:r>
            <a:endParaRPr sz="1900">
              <a:solidFill>
                <a:schemeClr val="dk1"/>
              </a:solidFill>
              <a:latin typeface="Calibri"/>
              <a:ea typeface="Calibri"/>
              <a:cs typeface="Calibri"/>
              <a:sym typeface="Calibri"/>
            </a:endParaRPr>
          </a:p>
        </p:txBody>
      </p:sp>
      <p:sp>
        <p:nvSpPr>
          <p:cNvPr id="433" name="Google Shape;433;p19"/>
          <p:cNvSpPr/>
          <p:nvPr/>
        </p:nvSpPr>
        <p:spPr>
          <a:xfrm>
            <a:off x="1138595" y="3949184"/>
            <a:ext cx="5839539" cy="1005126"/>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oboto Light"/>
              <a:buNone/>
            </a:pPr>
            <a:r>
              <a:rPr lang="en-US" sz="1600">
                <a:solidFill>
                  <a:srgbClr val="3B3535"/>
                </a:solidFill>
                <a:latin typeface="Roboto Light"/>
                <a:ea typeface="Roboto Light"/>
                <a:cs typeface="Roboto Light"/>
                <a:sym typeface="Roboto Light"/>
              </a:rPr>
              <a:t>Значні витрати на підготовку викладачів, розробку методичних матеріалів, придбання навчальних ресурсів та обладнання.</a:t>
            </a:r>
            <a:endParaRPr sz="1600">
              <a:solidFill>
                <a:schemeClr val="dk1"/>
              </a:solidFill>
              <a:latin typeface="Calibri"/>
              <a:ea typeface="Calibri"/>
              <a:cs typeface="Calibri"/>
              <a:sym typeface="Calibri"/>
            </a:endParaRPr>
          </a:p>
        </p:txBody>
      </p:sp>
      <p:sp>
        <p:nvSpPr>
          <p:cNvPr id="434" name="Google Shape;434;p19"/>
          <p:cNvSpPr/>
          <p:nvPr/>
        </p:nvSpPr>
        <p:spPr>
          <a:xfrm>
            <a:off x="7419856" y="3283268"/>
            <a:ext cx="6372820" cy="1903333"/>
          </a:xfrm>
          <a:prstGeom prst="roundRect">
            <a:avLst>
              <a:gd fmla="val 5765" name="adj"/>
            </a:avLst>
          </a:prstGeom>
          <a:solidFill>
            <a:srgbClr val="FFFAFA"/>
          </a:solidFill>
          <a:ln cap="flat" cmpd="sng" w="22850">
            <a:solidFill>
              <a:srgbClr val="D9CEC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5" name="Google Shape;435;p19"/>
          <p:cNvSpPr/>
          <p:nvPr/>
        </p:nvSpPr>
        <p:spPr>
          <a:xfrm>
            <a:off x="7396996" y="3283268"/>
            <a:ext cx="91440" cy="1903333"/>
          </a:xfrm>
          <a:prstGeom prst="roundRect">
            <a:avLst>
              <a:gd fmla="val 34360" name="adj"/>
            </a:avLst>
          </a:prstGeom>
          <a:solidFill>
            <a:srgbClr val="F5A3A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6" name="Google Shape;436;p19"/>
          <p:cNvSpPr/>
          <p:nvPr/>
        </p:nvSpPr>
        <p:spPr>
          <a:xfrm>
            <a:off x="7720727" y="3515558"/>
            <a:ext cx="2641402" cy="308015"/>
          </a:xfrm>
          <a:prstGeom prst="rect">
            <a:avLst/>
          </a:prstGeom>
          <a:noFill/>
          <a:ln>
            <a:noFill/>
          </a:ln>
        </p:spPr>
        <p:txBody>
          <a:bodyPr anchorCtr="0" anchor="t" bIns="0" lIns="0" spcFirstLastPara="1" rIns="0" wrap="square" tIns="0">
            <a:noAutofit/>
          </a:bodyPr>
          <a:lstStyle/>
          <a:p>
            <a:pPr indent="0" lvl="0" marL="0" marR="0" rtl="0" algn="l">
              <a:lnSpc>
                <a:spcPct val="126315"/>
              </a:lnSpc>
              <a:spcBef>
                <a:spcPts val="0"/>
              </a:spcBef>
              <a:spcAft>
                <a:spcPts val="0"/>
              </a:spcAft>
              <a:buClr>
                <a:srgbClr val="3B3535"/>
              </a:buClr>
              <a:buSzPts val="1900"/>
              <a:buFont typeface="Red Hat Text"/>
              <a:buNone/>
            </a:pPr>
            <a:r>
              <a:rPr lang="en-US" sz="1900">
                <a:solidFill>
                  <a:srgbClr val="3B3535"/>
                </a:solidFill>
                <a:latin typeface="Red Hat Text"/>
                <a:ea typeface="Red Hat Text"/>
                <a:cs typeface="Red Hat Text"/>
                <a:sym typeface="Red Hat Text"/>
              </a:rPr>
              <a:t>Вплив воєнного стану</a:t>
            </a:r>
            <a:endParaRPr sz="1900">
              <a:solidFill>
                <a:schemeClr val="dk1"/>
              </a:solidFill>
              <a:latin typeface="Calibri"/>
              <a:ea typeface="Calibri"/>
              <a:cs typeface="Calibri"/>
              <a:sym typeface="Calibri"/>
            </a:endParaRPr>
          </a:p>
        </p:txBody>
      </p:sp>
      <p:sp>
        <p:nvSpPr>
          <p:cNvPr id="437" name="Google Shape;437;p19"/>
          <p:cNvSpPr/>
          <p:nvPr/>
        </p:nvSpPr>
        <p:spPr>
          <a:xfrm>
            <a:off x="7720727" y="3949184"/>
            <a:ext cx="5839658" cy="1005126"/>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oboto Light"/>
              <a:buNone/>
            </a:pPr>
            <a:r>
              <a:rPr lang="en-US" sz="1600">
                <a:solidFill>
                  <a:srgbClr val="3B3535"/>
                </a:solidFill>
                <a:latin typeface="Roboto Light"/>
                <a:ea typeface="Roboto Light"/>
                <a:cs typeface="Roboto Light"/>
                <a:sym typeface="Roboto Light"/>
              </a:rPr>
              <a:t>Виснаження педагогів, скорочення навчального часу через повітряні тривоги, пошкодження освітньої інфраструктури та міграція населення.</a:t>
            </a:r>
            <a:endParaRPr sz="1600">
              <a:solidFill>
                <a:schemeClr val="dk1"/>
              </a:solidFill>
              <a:latin typeface="Calibri"/>
              <a:ea typeface="Calibri"/>
              <a:cs typeface="Calibri"/>
              <a:sym typeface="Calibri"/>
            </a:endParaRPr>
          </a:p>
        </p:txBody>
      </p:sp>
      <p:sp>
        <p:nvSpPr>
          <p:cNvPr id="438" name="Google Shape;438;p19"/>
          <p:cNvSpPr/>
          <p:nvPr/>
        </p:nvSpPr>
        <p:spPr>
          <a:xfrm>
            <a:off x="837724" y="5396032"/>
            <a:ext cx="6372701" cy="1903333"/>
          </a:xfrm>
          <a:prstGeom prst="roundRect">
            <a:avLst>
              <a:gd fmla="val 5765" name="adj"/>
            </a:avLst>
          </a:prstGeom>
          <a:solidFill>
            <a:srgbClr val="FFFAFA"/>
          </a:solidFill>
          <a:ln cap="flat" cmpd="sng" w="22850">
            <a:solidFill>
              <a:srgbClr val="D9CEC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9" name="Google Shape;439;p19"/>
          <p:cNvSpPr/>
          <p:nvPr/>
        </p:nvSpPr>
        <p:spPr>
          <a:xfrm>
            <a:off x="814864" y="5396032"/>
            <a:ext cx="91440" cy="1903333"/>
          </a:xfrm>
          <a:prstGeom prst="roundRect">
            <a:avLst>
              <a:gd fmla="val 34360" name="adj"/>
            </a:avLst>
          </a:prstGeom>
          <a:solidFill>
            <a:srgbClr val="F5A3A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0" name="Google Shape;440;p19"/>
          <p:cNvSpPr/>
          <p:nvPr/>
        </p:nvSpPr>
        <p:spPr>
          <a:xfrm>
            <a:off x="1138595" y="5628323"/>
            <a:ext cx="3777258" cy="308015"/>
          </a:xfrm>
          <a:prstGeom prst="rect">
            <a:avLst/>
          </a:prstGeom>
          <a:noFill/>
          <a:ln>
            <a:noFill/>
          </a:ln>
        </p:spPr>
        <p:txBody>
          <a:bodyPr anchorCtr="0" anchor="t" bIns="0" lIns="0" spcFirstLastPara="1" rIns="0" wrap="square" tIns="0">
            <a:noAutofit/>
          </a:bodyPr>
          <a:lstStyle/>
          <a:p>
            <a:pPr indent="0" lvl="0" marL="0" marR="0" rtl="0" algn="l">
              <a:lnSpc>
                <a:spcPct val="126315"/>
              </a:lnSpc>
              <a:spcBef>
                <a:spcPts val="0"/>
              </a:spcBef>
              <a:spcAft>
                <a:spcPts val="0"/>
              </a:spcAft>
              <a:buClr>
                <a:srgbClr val="3B3535"/>
              </a:buClr>
              <a:buSzPts val="1900"/>
              <a:buFont typeface="Red Hat Text"/>
              <a:buNone/>
            </a:pPr>
            <a:r>
              <a:rPr lang="en-US" sz="1900">
                <a:solidFill>
                  <a:srgbClr val="3B3535"/>
                </a:solidFill>
                <a:latin typeface="Red Hat Text"/>
                <a:ea typeface="Red Hat Text"/>
                <a:cs typeface="Red Hat Text"/>
                <a:sym typeface="Red Hat Text"/>
              </a:rPr>
              <a:t>Застарілі методики викладання</a:t>
            </a:r>
            <a:endParaRPr sz="1900">
              <a:solidFill>
                <a:schemeClr val="dk1"/>
              </a:solidFill>
              <a:latin typeface="Calibri"/>
              <a:ea typeface="Calibri"/>
              <a:cs typeface="Calibri"/>
              <a:sym typeface="Calibri"/>
            </a:endParaRPr>
          </a:p>
        </p:txBody>
      </p:sp>
      <p:sp>
        <p:nvSpPr>
          <p:cNvPr id="441" name="Google Shape;441;p19"/>
          <p:cNvSpPr/>
          <p:nvPr/>
        </p:nvSpPr>
        <p:spPr>
          <a:xfrm>
            <a:off x="1138595" y="6061948"/>
            <a:ext cx="5839539" cy="1005126"/>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oboto Light"/>
              <a:buNone/>
            </a:pPr>
            <a:r>
              <a:rPr lang="en-US" sz="1600">
                <a:solidFill>
                  <a:srgbClr val="3B3535"/>
                </a:solidFill>
                <a:latin typeface="Roboto Light"/>
                <a:ea typeface="Roboto Light"/>
                <a:cs typeface="Roboto Light"/>
                <a:sym typeface="Roboto Light"/>
              </a:rPr>
              <a:t>Надмірна зосередженість на граматиці та механічному заучуванні замість розвитку комунікативних навичок та використання інтерактивних підходів.</a:t>
            </a:r>
            <a:endParaRPr sz="1600">
              <a:solidFill>
                <a:schemeClr val="dk1"/>
              </a:solidFill>
              <a:latin typeface="Calibri"/>
              <a:ea typeface="Calibri"/>
              <a:cs typeface="Calibri"/>
              <a:sym typeface="Calibri"/>
            </a:endParaRPr>
          </a:p>
        </p:txBody>
      </p:sp>
      <p:sp>
        <p:nvSpPr>
          <p:cNvPr id="442" name="Google Shape;442;p19"/>
          <p:cNvSpPr/>
          <p:nvPr/>
        </p:nvSpPr>
        <p:spPr>
          <a:xfrm>
            <a:off x="7419856" y="5396032"/>
            <a:ext cx="6372820" cy="1903333"/>
          </a:xfrm>
          <a:prstGeom prst="roundRect">
            <a:avLst>
              <a:gd fmla="val 5765" name="adj"/>
            </a:avLst>
          </a:prstGeom>
          <a:solidFill>
            <a:srgbClr val="FFFAFA"/>
          </a:solidFill>
          <a:ln cap="flat" cmpd="sng" w="22850">
            <a:solidFill>
              <a:srgbClr val="D9CEC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3" name="Google Shape;443;p19"/>
          <p:cNvSpPr/>
          <p:nvPr/>
        </p:nvSpPr>
        <p:spPr>
          <a:xfrm>
            <a:off x="7396996" y="5396032"/>
            <a:ext cx="91440" cy="1903333"/>
          </a:xfrm>
          <a:prstGeom prst="roundRect">
            <a:avLst>
              <a:gd fmla="val 34360" name="adj"/>
            </a:avLst>
          </a:prstGeom>
          <a:solidFill>
            <a:srgbClr val="F5A3A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4" name="Google Shape;444;p19"/>
          <p:cNvSpPr/>
          <p:nvPr/>
        </p:nvSpPr>
        <p:spPr>
          <a:xfrm>
            <a:off x="7720727" y="5628323"/>
            <a:ext cx="3583900" cy="308015"/>
          </a:xfrm>
          <a:prstGeom prst="rect">
            <a:avLst/>
          </a:prstGeom>
          <a:noFill/>
          <a:ln>
            <a:noFill/>
          </a:ln>
        </p:spPr>
        <p:txBody>
          <a:bodyPr anchorCtr="0" anchor="t" bIns="0" lIns="0" spcFirstLastPara="1" rIns="0" wrap="square" tIns="0">
            <a:noAutofit/>
          </a:bodyPr>
          <a:lstStyle/>
          <a:p>
            <a:pPr indent="0" lvl="0" marL="0" marR="0" rtl="0" algn="l">
              <a:lnSpc>
                <a:spcPct val="126315"/>
              </a:lnSpc>
              <a:spcBef>
                <a:spcPts val="0"/>
              </a:spcBef>
              <a:spcAft>
                <a:spcPts val="0"/>
              </a:spcAft>
              <a:buClr>
                <a:srgbClr val="3B3535"/>
              </a:buClr>
              <a:buSzPts val="1900"/>
              <a:buFont typeface="Red Hat Text"/>
              <a:buNone/>
            </a:pPr>
            <a:r>
              <a:rPr lang="en-US" sz="1900">
                <a:solidFill>
                  <a:srgbClr val="3B3535"/>
                </a:solidFill>
                <a:latin typeface="Red Hat Text"/>
                <a:ea typeface="Red Hat Text"/>
                <a:cs typeface="Red Hat Text"/>
                <a:sym typeface="Red Hat Text"/>
              </a:rPr>
              <a:t>Відсутність якісних матеріалів</a:t>
            </a:r>
            <a:endParaRPr sz="1900">
              <a:solidFill>
                <a:schemeClr val="dk1"/>
              </a:solidFill>
              <a:latin typeface="Calibri"/>
              <a:ea typeface="Calibri"/>
              <a:cs typeface="Calibri"/>
              <a:sym typeface="Calibri"/>
            </a:endParaRPr>
          </a:p>
        </p:txBody>
      </p:sp>
      <p:sp>
        <p:nvSpPr>
          <p:cNvPr id="445" name="Google Shape;445;p19"/>
          <p:cNvSpPr/>
          <p:nvPr/>
        </p:nvSpPr>
        <p:spPr>
          <a:xfrm>
            <a:off x="7720727" y="6061948"/>
            <a:ext cx="5839658" cy="1005126"/>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oboto Light"/>
              <a:buNone/>
            </a:pPr>
            <a:r>
              <a:rPr lang="en-US" sz="1600">
                <a:solidFill>
                  <a:srgbClr val="3B3535"/>
                </a:solidFill>
                <a:latin typeface="Roboto Light"/>
                <a:ea typeface="Roboto Light"/>
                <a:cs typeface="Roboto Light"/>
                <a:sym typeface="Roboto Light"/>
              </a:rPr>
              <a:t>Брак сучасних, адаптованих для дошкільнят навчальних матеріалів та належного методичного супроводу для педагогів.</a:t>
            </a:r>
            <a:endParaRPr sz="1600">
              <a:solidFill>
                <a:schemeClr val="dk1"/>
              </a:solidFill>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0" name="Shape 450"/>
        <p:cNvGrpSpPr/>
        <p:nvPr/>
      </p:nvGrpSpPr>
      <p:grpSpPr>
        <a:xfrm>
          <a:off x="0" y="0"/>
          <a:ext cx="0" cy="0"/>
          <a:chOff x="0" y="0"/>
          <a:chExt cx="0" cy="0"/>
        </a:xfrm>
      </p:grpSpPr>
      <p:sp>
        <p:nvSpPr>
          <p:cNvPr id="451" name="Google Shape;451;p20"/>
          <p:cNvSpPr/>
          <p:nvPr/>
        </p:nvSpPr>
        <p:spPr>
          <a:xfrm>
            <a:off x="6040636" y="1242060"/>
            <a:ext cx="2549128" cy="308015"/>
          </a:xfrm>
          <a:prstGeom prst="rect">
            <a:avLst/>
          </a:prstGeom>
          <a:noFill/>
          <a:ln>
            <a:noFill/>
          </a:ln>
        </p:spPr>
        <p:txBody>
          <a:bodyPr anchorCtr="0" anchor="t" bIns="0" lIns="0" spcFirstLastPara="1" rIns="0" wrap="square" tIns="0">
            <a:noAutofit/>
          </a:bodyPr>
          <a:lstStyle/>
          <a:p>
            <a:pPr indent="0" lvl="0" marL="0" marR="0" rtl="0" algn="ctr">
              <a:lnSpc>
                <a:spcPct val="126315"/>
              </a:lnSpc>
              <a:spcBef>
                <a:spcPts val="0"/>
              </a:spcBef>
              <a:spcAft>
                <a:spcPts val="0"/>
              </a:spcAft>
              <a:buClr>
                <a:srgbClr val="1F1E1E"/>
              </a:buClr>
              <a:buSzPts val="1900"/>
              <a:buFont typeface="Red Hat Text"/>
              <a:buNone/>
            </a:pPr>
            <a:r>
              <a:rPr lang="en-US" sz="1900">
                <a:solidFill>
                  <a:srgbClr val="1F1E1E"/>
                </a:solidFill>
                <a:latin typeface="Red Hat Text"/>
                <a:ea typeface="Red Hat Text"/>
                <a:cs typeface="Red Hat Text"/>
                <a:sym typeface="Red Hat Text"/>
              </a:rPr>
              <a:t>ШЛЯХИ ПОДОЛАННЯ</a:t>
            </a:r>
            <a:endParaRPr sz="1900">
              <a:solidFill>
                <a:schemeClr val="dk1"/>
              </a:solidFill>
              <a:latin typeface="Calibri"/>
              <a:ea typeface="Calibri"/>
              <a:cs typeface="Calibri"/>
              <a:sym typeface="Calibri"/>
            </a:endParaRPr>
          </a:p>
        </p:txBody>
      </p:sp>
      <p:sp>
        <p:nvSpPr>
          <p:cNvPr id="452" name="Google Shape;452;p20"/>
          <p:cNvSpPr/>
          <p:nvPr/>
        </p:nvSpPr>
        <p:spPr>
          <a:xfrm>
            <a:off x="1238488" y="1759506"/>
            <a:ext cx="12153305" cy="615910"/>
          </a:xfrm>
          <a:prstGeom prst="rect">
            <a:avLst/>
          </a:prstGeom>
          <a:noFill/>
          <a:ln>
            <a:noFill/>
          </a:ln>
        </p:spPr>
        <p:txBody>
          <a:bodyPr anchorCtr="0" anchor="t" bIns="0" lIns="0" spcFirstLastPara="1" rIns="0" wrap="square" tIns="0">
            <a:noAutofit/>
          </a:bodyPr>
          <a:lstStyle/>
          <a:p>
            <a:pPr indent="0" lvl="0" marL="0" marR="0" rtl="0" algn="ctr">
              <a:lnSpc>
                <a:spcPct val="125974"/>
              </a:lnSpc>
              <a:spcBef>
                <a:spcPts val="0"/>
              </a:spcBef>
              <a:spcAft>
                <a:spcPts val="0"/>
              </a:spcAft>
              <a:buClr>
                <a:srgbClr val="1F1E1E"/>
              </a:buClr>
              <a:buSzPts val="3850"/>
              <a:buFont typeface="Red Hat Text"/>
              <a:buNone/>
            </a:pPr>
            <a:r>
              <a:rPr lang="en-US" sz="3850">
                <a:solidFill>
                  <a:srgbClr val="1F1E1E"/>
                </a:solidFill>
                <a:latin typeface="Red Hat Text"/>
                <a:ea typeface="Red Hat Text"/>
                <a:cs typeface="Red Hat Text"/>
                <a:sym typeface="Red Hat Text"/>
              </a:rPr>
              <a:t>Підтримка від МОН: Нові можливості для педагогів</a:t>
            </a:r>
            <a:endParaRPr sz="3850">
              <a:solidFill>
                <a:schemeClr val="dk1"/>
              </a:solidFill>
              <a:latin typeface="Calibri"/>
              <a:ea typeface="Calibri"/>
              <a:cs typeface="Calibri"/>
              <a:sym typeface="Calibri"/>
            </a:endParaRPr>
          </a:p>
        </p:txBody>
      </p:sp>
      <p:sp>
        <p:nvSpPr>
          <p:cNvPr id="453" name="Google Shape;453;p20"/>
          <p:cNvSpPr/>
          <p:nvPr/>
        </p:nvSpPr>
        <p:spPr>
          <a:xfrm>
            <a:off x="837724" y="2689503"/>
            <a:ext cx="12954952" cy="670084"/>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oboto Light"/>
              <a:buNone/>
            </a:pPr>
            <a:r>
              <a:rPr lang="en-US" sz="1600">
                <a:solidFill>
                  <a:srgbClr val="3B3535"/>
                </a:solidFill>
                <a:latin typeface="Roboto Light"/>
                <a:ea typeface="Roboto Light"/>
                <a:cs typeface="Roboto Light"/>
                <a:sym typeface="Roboto Light"/>
              </a:rPr>
              <a:t>Міністерство освіти і науки України активно працює над створенням умов для ефективного впровадження англійської мови. Запроваджуються ініціативи, спрямовані на підвищення кваліфікації педагогів та розширення доступу до якісних ресурсів.</a:t>
            </a:r>
            <a:endParaRPr sz="1600">
              <a:solidFill>
                <a:schemeClr val="dk1"/>
              </a:solidFill>
              <a:latin typeface="Calibri"/>
              <a:ea typeface="Calibri"/>
              <a:cs typeface="Calibri"/>
              <a:sym typeface="Calibri"/>
            </a:endParaRPr>
          </a:p>
        </p:txBody>
      </p:sp>
      <p:sp>
        <p:nvSpPr>
          <p:cNvPr id="454" name="Google Shape;454;p20"/>
          <p:cNvSpPr/>
          <p:nvPr/>
        </p:nvSpPr>
        <p:spPr>
          <a:xfrm>
            <a:off x="837724" y="3595211"/>
            <a:ext cx="209431" cy="261818"/>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ed Hat Text Light"/>
              <a:buNone/>
            </a:pPr>
            <a:r>
              <a:rPr lang="en-US" sz="1600">
                <a:solidFill>
                  <a:srgbClr val="3B3535"/>
                </a:solidFill>
                <a:latin typeface="Red Hat Text Light"/>
                <a:ea typeface="Red Hat Text Light"/>
                <a:cs typeface="Red Hat Text Light"/>
                <a:sym typeface="Red Hat Text Light"/>
              </a:rPr>
              <a:t>01</a:t>
            </a:r>
            <a:endParaRPr sz="1600">
              <a:solidFill>
                <a:schemeClr val="dk1"/>
              </a:solidFill>
              <a:latin typeface="Calibri"/>
              <a:ea typeface="Calibri"/>
              <a:cs typeface="Calibri"/>
              <a:sym typeface="Calibri"/>
            </a:endParaRPr>
          </a:p>
        </p:txBody>
      </p:sp>
      <p:sp>
        <p:nvSpPr>
          <p:cNvPr id="455" name="Google Shape;455;p20"/>
          <p:cNvSpPr/>
          <p:nvPr/>
        </p:nvSpPr>
        <p:spPr>
          <a:xfrm>
            <a:off x="837724" y="3928229"/>
            <a:ext cx="4178618" cy="22860"/>
          </a:xfrm>
          <a:prstGeom prst="rect">
            <a:avLst/>
          </a:prstGeom>
          <a:solidFill>
            <a:srgbClr val="F5A3A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6" name="Google Shape;456;p20"/>
          <p:cNvSpPr/>
          <p:nvPr/>
        </p:nvSpPr>
        <p:spPr>
          <a:xfrm>
            <a:off x="837724" y="4078605"/>
            <a:ext cx="4178618" cy="616029"/>
          </a:xfrm>
          <a:prstGeom prst="rect">
            <a:avLst/>
          </a:prstGeom>
          <a:noFill/>
          <a:ln>
            <a:noFill/>
          </a:ln>
        </p:spPr>
        <p:txBody>
          <a:bodyPr anchorCtr="0" anchor="t" bIns="0" lIns="0" spcFirstLastPara="1" rIns="0" wrap="square" tIns="0">
            <a:noAutofit/>
          </a:bodyPr>
          <a:lstStyle/>
          <a:p>
            <a:pPr indent="0" lvl="0" marL="0" marR="0" rtl="0" algn="l">
              <a:lnSpc>
                <a:spcPct val="126315"/>
              </a:lnSpc>
              <a:spcBef>
                <a:spcPts val="0"/>
              </a:spcBef>
              <a:spcAft>
                <a:spcPts val="0"/>
              </a:spcAft>
              <a:buClr>
                <a:srgbClr val="3B3535"/>
              </a:buClr>
              <a:buSzPts val="1900"/>
              <a:buFont typeface="Red Hat Text"/>
              <a:buNone/>
            </a:pPr>
            <a:r>
              <a:rPr lang="en-US" sz="1900">
                <a:solidFill>
                  <a:srgbClr val="3B3535"/>
                </a:solidFill>
                <a:latin typeface="Red Hat Text"/>
                <a:ea typeface="Red Hat Text"/>
                <a:cs typeface="Red Hat Text"/>
                <a:sym typeface="Red Hat Text"/>
              </a:rPr>
              <a:t>Безкоштовні онлайн-курси для</a:t>
            </a:r>
            <a:endParaRPr sz="1900">
              <a:solidFill>
                <a:schemeClr val="dk1"/>
              </a:solidFill>
              <a:latin typeface="Calibri"/>
              <a:ea typeface="Calibri"/>
              <a:cs typeface="Calibri"/>
              <a:sym typeface="Calibri"/>
            </a:endParaRPr>
          </a:p>
        </p:txBody>
      </p:sp>
      <p:sp>
        <p:nvSpPr>
          <p:cNvPr id="457" name="Google Shape;457;p20"/>
          <p:cNvSpPr/>
          <p:nvPr/>
        </p:nvSpPr>
        <p:spPr>
          <a:xfrm>
            <a:off x="837724" y="4820245"/>
            <a:ext cx="4178618" cy="1675209"/>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oboto Light"/>
              <a:buNone/>
            </a:pPr>
            <a:r>
              <a:rPr lang="en-US" sz="1600">
                <a:solidFill>
                  <a:srgbClr val="3B3535"/>
                </a:solidFill>
                <a:latin typeface="Roboto Light"/>
                <a:ea typeface="Roboto Light"/>
                <a:cs typeface="Roboto Light"/>
                <a:sym typeface="Roboto Light"/>
              </a:rPr>
              <a:t>Запуск 7-місячних асинхронних онлайн-курсів "з нуля" для вихователів, що завершуються сертифікацією та дозволяють підвищити рівень володіння англійською мовою.</a:t>
            </a:r>
            <a:endParaRPr sz="1600">
              <a:solidFill>
                <a:schemeClr val="dk1"/>
              </a:solidFill>
              <a:latin typeface="Calibri"/>
              <a:ea typeface="Calibri"/>
              <a:cs typeface="Calibri"/>
              <a:sym typeface="Calibri"/>
            </a:endParaRPr>
          </a:p>
        </p:txBody>
      </p:sp>
      <p:sp>
        <p:nvSpPr>
          <p:cNvPr id="458" name="Google Shape;458;p20"/>
          <p:cNvSpPr/>
          <p:nvPr/>
        </p:nvSpPr>
        <p:spPr>
          <a:xfrm>
            <a:off x="5225772" y="3595211"/>
            <a:ext cx="209431" cy="261818"/>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ed Hat Text Light"/>
              <a:buNone/>
            </a:pPr>
            <a:r>
              <a:rPr lang="en-US" sz="1600">
                <a:solidFill>
                  <a:srgbClr val="3B3535"/>
                </a:solidFill>
                <a:latin typeface="Red Hat Text Light"/>
                <a:ea typeface="Red Hat Text Light"/>
                <a:cs typeface="Red Hat Text Light"/>
                <a:sym typeface="Red Hat Text Light"/>
              </a:rPr>
              <a:t>02</a:t>
            </a:r>
            <a:endParaRPr sz="1600">
              <a:solidFill>
                <a:schemeClr val="dk1"/>
              </a:solidFill>
              <a:latin typeface="Calibri"/>
              <a:ea typeface="Calibri"/>
              <a:cs typeface="Calibri"/>
              <a:sym typeface="Calibri"/>
            </a:endParaRPr>
          </a:p>
        </p:txBody>
      </p:sp>
      <p:sp>
        <p:nvSpPr>
          <p:cNvPr id="459" name="Google Shape;459;p20"/>
          <p:cNvSpPr/>
          <p:nvPr/>
        </p:nvSpPr>
        <p:spPr>
          <a:xfrm>
            <a:off x="5225772" y="3928229"/>
            <a:ext cx="4178737" cy="22860"/>
          </a:xfrm>
          <a:prstGeom prst="rect">
            <a:avLst/>
          </a:prstGeom>
          <a:solidFill>
            <a:srgbClr val="F5A3A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0" name="Google Shape;460;p20"/>
          <p:cNvSpPr/>
          <p:nvPr/>
        </p:nvSpPr>
        <p:spPr>
          <a:xfrm>
            <a:off x="5225772" y="4078605"/>
            <a:ext cx="4178737" cy="616029"/>
          </a:xfrm>
          <a:prstGeom prst="rect">
            <a:avLst/>
          </a:prstGeom>
          <a:noFill/>
          <a:ln>
            <a:noFill/>
          </a:ln>
        </p:spPr>
        <p:txBody>
          <a:bodyPr anchorCtr="0" anchor="t" bIns="0" lIns="0" spcFirstLastPara="1" rIns="0" wrap="square" tIns="0">
            <a:noAutofit/>
          </a:bodyPr>
          <a:lstStyle/>
          <a:p>
            <a:pPr indent="0" lvl="0" marL="0" marR="0" rtl="0" algn="l">
              <a:lnSpc>
                <a:spcPct val="126315"/>
              </a:lnSpc>
              <a:spcBef>
                <a:spcPts val="0"/>
              </a:spcBef>
              <a:spcAft>
                <a:spcPts val="0"/>
              </a:spcAft>
              <a:buClr>
                <a:srgbClr val="3B3535"/>
              </a:buClr>
              <a:buSzPts val="1900"/>
              <a:buFont typeface="Red Hat Text"/>
              <a:buNone/>
            </a:pPr>
            <a:r>
              <a:rPr lang="en-US" sz="1900">
                <a:solidFill>
                  <a:srgbClr val="3B3535"/>
                </a:solidFill>
                <a:latin typeface="Red Hat Text"/>
                <a:ea typeface="Red Hat Text"/>
                <a:cs typeface="Red Hat Text"/>
                <a:sym typeface="Red Hat Text"/>
              </a:rPr>
              <a:t>Розробка методичних рекомендацій</a:t>
            </a:r>
            <a:endParaRPr sz="1900">
              <a:solidFill>
                <a:schemeClr val="dk1"/>
              </a:solidFill>
              <a:latin typeface="Calibri"/>
              <a:ea typeface="Calibri"/>
              <a:cs typeface="Calibri"/>
              <a:sym typeface="Calibri"/>
            </a:endParaRPr>
          </a:p>
        </p:txBody>
      </p:sp>
      <p:sp>
        <p:nvSpPr>
          <p:cNvPr id="461" name="Google Shape;461;p20"/>
          <p:cNvSpPr/>
          <p:nvPr/>
        </p:nvSpPr>
        <p:spPr>
          <a:xfrm>
            <a:off x="5225772" y="4820245"/>
            <a:ext cx="4178737" cy="2010251"/>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oboto Light"/>
              <a:buNone/>
            </a:pPr>
            <a:r>
              <a:rPr lang="en-US" sz="1600">
                <a:solidFill>
                  <a:srgbClr val="3B3535"/>
                </a:solidFill>
                <a:latin typeface="Roboto Light"/>
                <a:ea typeface="Roboto Light"/>
                <a:cs typeface="Roboto Light"/>
                <a:sym typeface="Roboto Light"/>
              </a:rPr>
              <a:t>Створення нових методичних рекомендацій та посібників, які спрощують викладання англійської мови для вихователів з різним рівнем підготовки, роблячи процес зрозумілим та доступним.</a:t>
            </a:r>
            <a:endParaRPr sz="1600">
              <a:solidFill>
                <a:schemeClr val="dk1"/>
              </a:solidFill>
              <a:latin typeface="Calibri"/>
              <a:ea typeface="Calibri"/>
              <a:cs typeface="Calibri"/>
              <a:sym typeface="Calibri"/>
            </a:endParaRPr>
          </a:p>
        </p:txBody>
      </p:sp>
      <p:sp>
        <p:nvSpPr>
          <p:cNvPr id="462" name="Google Shape;462;p20"/>
          <p:cNvSpPr/>
          <p:nvPr/>
        </p:nvSpPr>
        <p:spPr>
          <a:xfrm>
            <a:off x="9613940" y="3595211"/>
            <a:ext cx="209431" cy="261818"/>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ed Hat Text Light"/>
              <a:buNone/>
            </a:pPr>
            <a:r>
              <a:rPr lang="en-US" sz="1600">
                <a:solidFill>
                  <a:srgbClr val="3B3535"/>
                </a:solidFill>
                <a:latin typeface="Red Hat Text Light"/>
                <a:ea typeface="Red Hat Text Light"/>
                <a:cs typeface="Red Hat Text Light"/>
                <a:sym typeface="Red Hat Text Light"/>
              </a:rPr>
              <a:t>03</a:t>
            </a:r>
            <a:endParaRPr sz="1600">
              <a:solidFill>
                <a:schemeClr val="dk1"/>
              </a:solidFill>
              <a:latin typeface="Calibri"/>
              <a:ea typeface="Calibri"/>
              <a:cs typeface="Calibri"/>
              <a:sym typeface="Calibri"/>
            </a:endParaRPr>
          </a:p>
        </p:txBody>
      </p:sp>
      <p:sp>
        <p:nvSpPr>
          <p:cNvPr id="463" name="Google Shape;463;p20"/>
          <p:cNvSpPr/>
          <p:nvPr/>
        </p:nvSpPr>
        <p:spPr>
          <a:xfrm>
            <a:off x="9613940" y="3928229"/>
            <a:ext cx="4178737" cy="22860"/>
          </a:xfrm>
          <a:prstGeom prst="rect">
            <a:avLst/>
          </a:prstGeom>
          <a:solidFill>
            <a:srgbClr val="F5A3A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4" name="Google Shape;464;p20"/>
          <p:cNvSpPr/>
          <p:nvPr/>
        </p:nvSpPr>
        <p:spPr>
          <a:xfrm>
            <a:off x="9613940" y="4078605"/>
            <a:ext cx="4178737" cy="616029"/>
          </a:xfrm>
          <a:prstGeom prst="rect">
            <a:avLst/>
          </a:prstGeom>
          <a:noFill/>
          <a:ln>
            <a:noFill/>
          </a:ln>
        </p:spPr>
        <p:txBody>
          <a:bodyPr anchorCtr="0" anchor="t" bIns="0" lIns="0" spcFirstLastPara="1" rIns="0" wrap="square" tIns="0">
            <a:noAutofit/>
          </a:bodyPr>
          <a:lstStyle/>
          <a:p>
            <a:pPr indent="0" lvl="0" marL="0" marR="0" rtl="0" algn="l">
              <a:lnSpc>
                <a:spcPct val="126315"/>
              </a:lnSpc>
              <a:spcBef>
                <a:spcPts val="0"/>
              </a:spcBef>
              <a:spcAft>
                <a:spcPts val="0"/>
              </a:spcAft>
              <a:buClr>
                <a:srgbClr val="3B3535"/>
              </a:buClr>
              <a:buSzPts val="1900"/>
              <a:buFont typeface="Red Hat Text"/>
              <a:buNone/>
            </a:pPr>
            <a:r>
              <a:rPr lang="en-US" sz="1900">
                <a:solidFill>
                  <a:srgbClr val="3B3535"/>
                </a:solidFill>
                <a:latin typeface="Red Hat Text"/>
                <a:ea typeface="Red Hat Text"/>
                <a:cs typeface="Red Hat Text"/>
                <a:sym typeface="Red Hat Text"/>
              </a:rPr>
              <a:t>Цільове фінансування та підтримка ЗДО</a:t>
            </a:r>
            <a:endParaRPr sz="1900">
              <a:solidFill>
                <a:schemeClr val="dk1"/>
              </a:solidFill>
              <a:latin typeface="Calibri"/>
              <a:ea typeface="Calibri"/>
              <a:cs typeface="Calibri"/>
              <a:sym typeface="Calibri"/>
            </a:endParaRPr>
          </a:p>
        </p:txBody>
      </p:sp>
      <p:sp>
        <p:nvSpPr>
          <p:cNvPr id="465" name="Google Shape;465;p20"/>
          <p:cNvSpPr/>
          <p:nvPr/>
        </p:nvSpPr>
        <p:spPr>
          <a:xfrm>
            <a:off x="9613940" y="4820245"/>
            <a:ext cx="4178737" cy="1675209"/>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oboto Light"/>
              <a:buNone/>
            </a:pPr>
            <a:r>
              <a:rPr lang="en-US" sz="1600">
                <a:solidFill>
                  <a:srgbClr val="3B3535"/>
                </a:solidFill>
                <a:latin typeface="Roboto Light"/>
                <a:ea typeface="Roboto Light"/>
                <a:cs typeface="Roboto Light"/>
                <a:sym typeface="Roboto Light"/>
              </a:rPr>
              <a:t>Забезпечення цільового фінансування та підтримки закладів дошкільної освіти, особливо в регіонах з обмеженими ресурсами, а також розширення доступу до онлайн-ресурсів.</a:t>
            </a:r>
            <a:endParaRPr sz="1600">
              <a:solidFill>
                <a:schemeClr val="dk1"/>
              </a:solidFill>
              <a:latin typeface="Calibri"/>
              <a:ea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0" name="Shape 470"/>
        <p:cNvGrpSpPr/>
        <p:nvPr/>
      </p:nvGrpSpPr>
      <p:grpSpPr>
        <a:xfrm>
          <a:off x="0" y="0"/>
          <a:ext cx="0" cy="0"/>
          <a:chOff x="0" y="0"/>
          <a:chExt cx="0" cy="0"/>
        </a:xfrm>
      </p:grpSpPr>
      <p:sp>
        <p:nvSpPr>
          <p:cNvPr id="471" name="Google Shape;471;p21"/>
          <p:cNvSpPr/>
          <p:nvPr/>
        </p:nvSpPr>
        <p:spPr>
          <a:xfrm>
            <a:off x="6040636" y="1147763"/>
            <a:ext cx="2549128" cy="308015"/>
          </a:xfrm>
          <a:prstGeom prst="rect">
            <a:avLst/>
          </a:prstGeom>
          <a:noFill/>
          <a:ln>
            <a:noFill/>
          </a:ln>
        </p:spPr>
        <p:txBody>
          <a:bodyPr anchorCtr="0" anchor="t" bIns="0" lIns="0" spcFirstLastPara="1" rIns="0" wrap="square" tIns="0">
            <a:noAutofit/>
          </a:bodyPr>
          <a:lstStyle/>
          <a:p>
            <a:pPr indent="0" lvl="0" marL="0" marR="0" rtl="0" algn="ctr">
              <a:lnSpc>
                <a:spcPct val="126315"/>
              </a:lnSpc>
              <a:spcBef>
                <a:spcPts val="0"/>
              </a:spcBef>
              <a:spcAft>
                <a:spcPts val="0"/>
              </a:spcAft>
              <a:buClr>
                <a:srgbClr val="1F1E1E"/>
              </a:buClr>
              <a:buSzPts val="1900"/>
              <a:buFont typeface="Red Hat Text"/>
              <a:buNone/>
            </a:pPr>
            <a:r>
              <a:rPr lang="en-US" sz="1900">
                <a:solidFill>
                  <a:srgbClr val="1F1E1E"/>
                </a:solidFill>
                <a:latin typeface="Red Hat Text"/>
                <a:ea typeface="Red Hat Text"/>
                <a:cs typeface="Red Hat Text"/>
                <a:sym typeface="Red Hat Text"/>
              </a:rPr>
              <a:t>ШЛЯХИ ПОДОЛАННЯ</a:t>
            </a:r>
            <a:endParaRPr sz="1900">
              <a:solidFill>
                <a:schemeClr val="dk1"/>
              </a:solidFill>
              <a:latin typeface="Calibri"/>
              <a:ea typeface="Calibri"/>
              <a:cs typeface="Calibri"/>
              <a:sym typeface="Calibri"/>
            </a:endParaRPr>
          </a:p>
        </p:txBody>
      </p:sp>
      <p:sp>
        <p:nvSpPr>
          <p:cNvPr id="472" name="Google Shape;472;p21"/>
          <p:cNvSpPr/>
          <p:nvPr/>
        </p:nvSpPr>
        <p:spPr>
          <a:xfrm>
            <a:off x="2549485" y="1665208"/>
            <a:ext cx="9531310" cy="615910"/>
          </a:xfrm>
          <a:prstGeom prst="rect">
            <a:avLst/>
          </a:prstGeom>
          <a:noFill/>
          <a:ln>
            <a:noFill/>
          </a:ln>
        </p:spPr>
        <p:txBody>
          <a:bodyPr anchorCtr="0" anchor="t" bIns="0" lIns="0" spcFirstLastPara="1" rIns="0" wrap="square" tIns="0">
            <a:noAutofit/>
          </a:bodyPr>
          <a:lstStyle/>
          <a:p>
            <a:pPr indent="0" lvl="0" marL="0" marR="0" rtl="0" algn="ctr">
              <a:lnSpc>
                <a:spcPct val="125974"/>
              </a:lnSpc>
              <a:spcBef>
                <a:spcPts val="0"/>
              </a:spcBef>
              <a:spcAft>
                <a:spcPts val="0"/>
              </a:spcAft>
              <a:buClr>
                <a:srgbClr val="1F1E1E"/>
              </a:buClr>
              <a:buSzPts val="3850"/>
              <a:buFont typeface="Red Hat Text"/>
              <a:buNone/>
            </a:pPr>
            <a:r>
              <a:rPr lang="en-US" sz="3850">
                <a:solidFill>
                  <a:srgbClr val="1F1E1E"/>
                </a:solidFill>
                <a:latin typeface="Red Hat Text"/>
                <a:ea typeface="Red Hat Text"/>
                <a:cs typeface="Red Hat Text"/>
                <a:sym typeface="Red Hat Text"/>
              </a:rPr>
              <a:t>Інноваційні підходи та ресурси від МОН</a:t>
            </a:r>
            <a:endParaRPr sz="3850">
              <a:solidFill>
                <a:schemeClr val="dk1"/>
              </a:solidFill>
              <a:latin typeface="Calibri"/>
              <a:ea typeface="Calibri"/>
              <a:cs typeface="Calibri"/>
              <a:sym typeface="Calibri"/>
            </a:endParaRPr>
          </a:p>
        </p:txBody>
      </p:sp>
      <p:sp>
        <p:nvSpPr>
          <p:cNvPr id="473" name="Google Shape;473;p21"/>
          <p:cNvSpPr/>
          <p:nvPr/>
        </p:nvSpPr>
        <p:spPr>
          <a:xfrm>
            <a:off x="837724" y="2595205"/>
            <a:ext cx="12954952" cy="670084"/>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oboto Light"/>
              <a:buNone/>
            </a:pPr>
            <a:r>
              <a:rPr lang="en-US" sz="1600">
                <a:solidFill>
                  <a:srgbClr val="3B3535"/>
                </a:solidFill>
                <a:latin typeface="Roboto Light"/>
                <a:ea typeface="Roboto Light"/>
                <a:cs typeface="Roboto Light"/>
                <a:sym typeface="Roboto Light"/>
              </a:rPr>
              <a:t>МОН активно просуває сучасні педагогічні практики та створює нові ресурси, щоб забезпечити дітям дошкільного віку найефективніше вивчення англійської мови.</a:t>
            </a:r>
            <a:endParaRPr sz="1600">
              <a:solidFill>
                <a:schemeClr val="dk1"/>
              </a:solidFill>
              <a:latin typeface="Calibri"/>
              <a:ea typeface="Calibri"/>
              <a:cs typeface="Calibri"/>
              <a:sym typeface="Calibri"/>
            </a:endParaRPr>
          </a:p>
        </p:txBody>
      </p:sp>
      <p:sp>
        <p:nvSpPr>
          <p:cNvPr id="474" name="Google Shape;474;p21"/>
          <p:cNvSpPr/>
          <p:nvPr/>
        </p:nvSpPr>
        <p:spPr>
          <a:xfrm>
            <a:off x="837724" y="3689390"/>
            <a:ext cx="6221968" cy="1340168"/>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oboto Light"/>
              <a:buNone/>
            </a:pPr>
            <a:r>
              <a:rPr b="1" lang="en-US" sz="1600">
                <a:solidFill>
                  <a:srgbClr val="3B3535"/>
                </a:solidFill>
                <a:latin typeface="Roboto Light"/>
                <a:ea typeface="Roboto Light"/>
                <a:cs typeface="Roboto Light"/>
                <a:sym typeface="Roboto Light"/>
              </a:rPr>
              <a:t>Гнучке фінансування:</a:t>
            </a:r>
            <a:r>
              <a:rPr lang="en-US" sz="1600">
                <a:solidFill>
                  <a:srgbClr val="3B3535"/>
                </a:solidFill>
                <a:latin typeface="Roboto Light"/>
                <a:ea typeface="Roboto Light"/>
                <a:cs typeface="Roboto Light"/>
                <a:sym typeface="Roboto Light"/>
              </a:rPr>
              <a:t> Забезпечення можливості для ЗДО встановлювати вищі оклади для залучення та утримання кваліфікованих кадрів. Це сприятиме мотивації педагогів та підвищенню престижу професії.</a:t>
            </a:r>
            <a:endParaRPr sz="1600">
              <a:solidFill>
                <a:schemeClr val="dk1"/>
              </a:solidFill>
              <a:latin typeface="Calibri"/>
              <a:ea typeface="Calibri"/>
              <a:cs typeface="Calibri"/>
              <a:sym typeface="Calibri"/>
            </a:endParaRPr>
          </a:p>
        </p:txBody>
      </p:sp>
      <p:sp>
        <p:nvSpPr>
          <p:cNvPr id="475" name="Google Shape;475;p21"/>
          <p:cNvSpPr/>
          <p:nvPr/>
        </p:nvSpPr>
        <p:spPr>
          <a:xfrm>
            <a:off x="837724" y="5218033"/>
            <a:ext cx="6221968" cy="1340168"/>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oboto Light"/>
              <a:buNone/>
            </a:pPr>
            <a:r>
              <a:rPr b="1" lang="en-US" sz="1600">
                <a:solidFill>
                  <a:srgbClr val="3B3535"/>
                </a:solidFill>
                <a:latin typeface="Roboto Light"/>
                <a:ea typeface="Roboto Light"/>
                <a:cs typeface="Roboto Light"/>
                <a:sym typeface="Roboto Light"/>
              </a:rPr>
              <a:t>Адаптація навчальних програм:</a:t>
            </a:r>
            <a:r>
              <a:rPr lang="en-US" sz="1600">
                <a:solidFill>
                  <a:srgbClr val="3B3535"/>
                </a:solidFill>
                <a:latin typeface="Roboto Light"/>
                <a:ea typeface="Roboto Light"/>
                <a:cs typeface="Roboto Light"/>
                <a:sym typeface="Roboto Light"/>
              </a:rPr>
              <a:t> Розробка та впровадження гнучких навчальних програм та методичних підходів, які можуть бути адаптовані до умов воєнного стану, зокрема до дистанційного навчання та роботи в укриттях.</a:t>
            </a:r>
            <a:endParaRPr sz="1600">
              <a:solidFill>
                <a:schemeClr val="dk1"/>
              </a:solidFill>
              <a:latin typeface="Calibri"/>
              <a:ea typeface="Calibri"/>
              <a:cs typeface="Calibri"/>
              <a:sym typeface="Calibri"/>
            </a:endParaRPr>
          </a:p>
        </p:txBody>
      </p:sp>
      <p:sp>
        <p:nvSpPr>
          <p:cNvPr id="476" name="Google Shape;476;p21"/>
          <p:cNvSpPr/>
          <p:nvPr/>
        </p:nvSpPr>
        <p:spPr>
          <a:xfrm>
            <a:off x="7578328" y="3689390"/>
            <a:ext cx="6221968" cy="1675209"/>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oboto Light"/>
              <a:buNone/>
            </a:pPr>
            <a:r>
              <a:rPr b="1" lang="en-US" sz="1600">
                <a:solidFill>
                  <a:srgbClr val="3B3535"/>
                </a:solidFill>
                <a:latin typeface="Roboto Light"/>
                <a:ea typeface="Roboto Light"/>
                <a:cs typeface="Roboto Light"/>
                <a:sym typeface="Roboto Light"/>
              </a:rPr>
              <a:t>Просування інтерактивних методик:</a:t>
            </a:r>
            <a:r>
              <a:rPr lang="en-US" sz="1600">
                <a:solidFill>
                  <a:srgbClr val="3B3535"/>
                </a:solidFill>
                <a:latin typeface="Roboto Light"/>
                <a:ea typeface="Roboto Light"/>
                <a:cs typeface="Roboto Light"/>
                <a:sym typeface="Roboto Light"/>
              </a:rPr>
              <a:t> Активне заохочення використання сучасних, інтерактивних, ігрових та іммерсійних методик викладання, таких як TPR (Total Physical Response) та play-based learning, що робить навчання цікавим та ефективним для дошкільнят.</a:t>
            </a:r>
            <a:endParaRPr sz="1600">
              <a:solidFill>
                <a:schemeClr val="dk1"/>
              </a:solidFill>
              <a:latin typeface="Calibri"/>
              <a:ea typeface="Calibri"/>
              <a:cs typeface="Calibri"/>
              <a:sym typeface="Calibri"/>
            </a:endParaRPr>
          </a:p>
        </p:txBody>
      </p:sp>
      <p:sp>
        <p:nvSpPr>
          <p:cNvPr id="477" name="Google Shape;477;p21"/>
          <p:cNvSpPr/>
          <p:nvPr/>
        </p:nvSpPr>
        <p:spPr>
          <a:xfrm>
            <a:off x="7578328" y="5553075"/>
            <a:ext cx="6221968" cy="1340168"/>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oboto Light"/>
              <a:buNone/>
            </a:pPr>
            <a:r>
              <a:rPr b="1" lang="en-US" sz="1600">
                <a:solidFill>
                  <a:srgbClr val="3B3535"/>
                </a:solidFill>
                <a:latin typeface="Roboto Light"/>
                <a:ea typeface="Roboto Light"/>
                <a:cs typeface="Roboto Light"/>
                <a:sym typeface="Roboto Light"/>
              </a:rPr>
              <a:t>Створення репозитаріїв матеріалів:</a:t>
            </a:r>
            <a:r>
              <a:rPr lang="en-US" sz="1600">
                <a:solidFill>
                  <a:srgbClr val="3B3535"/>
                </a:solidFill>
                <a:latin typeface="Roboto Light"/>
                <a:ea typeface="Roboto Light"/>
                <a:cs typeface="Roboto Light"/>
                <a:sym typeface="Roboto Light"/>
              </a:rPr>
              <a:t> Розробка МОН нових методичних порадників та репозитаріїв сучасних, адаптованих матеріалів для дошкільнят на платформі НУШ, що забезпечить педагогів доступом до якісних ресурсів.</a:t>
            </a:r>
            <a:endParaRPr sz="1600">
              <a:solidFill>
                <a:schemeClr val="dk1"/>
              </a:solidFill>
              <a:latin typeface="Calibri"/>
              <a:ea typeface="Calibri"/>
              <a:cs typeface="Calibri"/>
              <a:sym typeface="Calibri"/>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2" name="Shape 482"/>
        <p:cNvGrpSpPr/>
        <p:nvPr/>
      </p:nvGrpSpPr>
      <p:grpSpPr>
        <a:xfrm>
          <a:off x="0" y="0"/>
          <a:ext cx="0" cy="0"/>
          <a:chOff x="0" y="0"/>
          <a:chExt cx="0" cy="0"/>
        </a:xfrm>
      </p:grpSpPr>
      <p:pic>
        <p:nvPicPr>
          <p:cNvPr descr="preencoded.png" id="483" name="Google Shape;483;p22"/>
          <p:cNvPicPr preferRelativeResize="0"/>
          <p:nvPr/>
        </p:nvPicPr>
        <p:blipFill rotWithShape="1">
          <a:blip r:embed="rId3">
            <a:alphaModFix/>
          </a:blip>
          <a:srcRect b="0" l="0" r="0" t="0"/>
          <a:stretch/>
        </p:blipFill>
        <p:spPr>
          <a:xfrm>
            <a:off x="0" y="0"/>
            <a:ext cx="5486400" cy="8229600"/>
          </a:xfrm>
          <a:prstGeom prst="rect">
            <a:avLst/>
          </a:prstGeom>
          <a:noFill/>
          <a:ln>
            <a:noFill/>
          </a:ln>
        </p:spPr>
      </p:pic>
      <p:sp>
        <p:nvSpPr>
          <p:cNvPr id="484" name="Google Shape;484;p22"/>
          <p:cNvSpPr/>
          <p:nvPr/>
        </p:nvSpPr>
        <p:spPr>
          <a:xfrm>
            <a:off x="7949446" y="849749"/>
            <a:ext cx="4217908" cy="295632"/>
          </a:xfrm>
          <a:prstGeom prst="rect">
            <a:avLst/>
          </a:prstGeom>
          <a:noFill/>
          <a:ln>
            <a:noFill/>
          </a:ln>
        </p:spPr>
        <p:txBody>
          <a:bodyPr anchorCtr="0" anchor="t" bIns="0" lIns="0" spcFirstLastPara="1" rIns="0" wrap="square" tIns="0">
            <a:noAutofit/>
          </a:bodyPr>
          <a:lstStyle/>
          <a:p>
            <a:pPr indent="0" lvl="0" marL="0" marR="0" rtl="0" algn="l">
              <a:lnSpc>
                <a:spcPct val="124324"/>
              </a:lnSpc>
              <a:spcBef>
                <a:spcPts val="0"/>
              </a:spcBef>
              <a:spcAft>
                <a:spcPts val="0"/>
              </a:spcAft>
              <a:buClr>
                <a:srgbClr val="1F1E1E"/>
              </a:buClr>
              <a:buSzPts val="1850"/>
              <a:buFont typeface="Red Hat Text"/>
              <a:buNone/>
            </a:pPr>
            <a:r>
              <a:t/>
            </a:r>
            <a:endParaRPr sz="1850">
              <a:solidFill>
                <a:schemeClr val="dk1"/>
              </a:solidFill>
              <a:latin typeface="Calibri"/>
              <a:ea typeface="Calibri"/>
              <a:cs typeface="Calibri"/>
              <a:sym typeface="Calibri"/>
            </a:endParaRPr>
          </a:p>
        </p:txBody>
      </p:sp>
      <p:sp>
        <p:nvSpPr>
          <p:cNvPr id="485" name="Google Shape;485;p22"/>
          <p:cNvSpPr/>
          <p:nvPr/>
        </p:nvSpPr>
        <p:spPr>
          <a:xfrm>
            <a:off x="6290667" y="1346359"/>
            <a:ext cx="7535466" cy="1182767"/>
          </a:xfrm>
          <a:prstGeom prst="rect">
            <a:avLst/>
          </a:prstGeom>
          <a:noFill/>
          <a:ln>
            <a:noFill/>
          </a:ln>
        </p:spPr>
        <p:txBody>
          <a:bodyPr anchorCtr="0" anchor="t" bIns="0" lIns="0" spcFirstLastPara="1" rIns="0" wrap="square" tIns="0">
            <a:noAutofit/>
          </a:bodyPr>
          <a:lstStyle/>
          <a:p>
            <a:pPr indent="0" lvl="0" marL="0" marR="0" rtl="0" algn="ctr">
              <a:lnSpc>
                <a:spcPct val="125675"/>
              </a:lnSpc>
              <a:spcBef>
                <a:spcPts val="0"/>
              </a:spcBef>
              <a:spcAft>
                <a:spcPts val="0"/>
              </a:spcAft>
              <a:buClr>
                <a:srgbClr val="1F1E1E"/>
              </a:buClr>
              <a:buSzPts val="3700"/>
              <a:buFont typeface="Red Hat Text"/>
              <a:buNone/>
            </a:pPr>
            <a:r>
              <a:rPr lang="en-US" sz="3700">
                <a:solidFill>
                  <a:srgbClr val="1F1E1E"/>
                </a:solidFill>
                <a:latin typeface="Red Hat Text"/>
                <a:ea typeface="Red Hat Text"/>
                <a:cs typeface="Red Hat Text"/>
                <a:sym typeface="Red Hat Text"/>
              </a:rPr>
              <a:t>Стратегічне планування та організація освітнього процесу</a:t>
            </a:r>
            <a:endParaRPr sz="3700">
              <a:solidFill>
                <a:schemeClr val="dk1"/>
              </a:solidFill>
              <a:latin typeface="Calibri"/>
              <a:ea typeface="Calibri"/>
              <a:cs typeface="Calibri"/>
              <a:sym typeface="Calibri"/>
            </a:endParaRPr>
          </a:p>
        </p:txBody>
      </p:sp>
      <p:sp>
        <p:nvSpPr>
          <p:cNvPr id="486" name="Google Shape;486;p22"/>
          <p:cNvSpPr/>
          <p:nvPr/>
        </p:nvSpPr>
        <p:spPr>
          <a:xfrm>
            <a:off x="6290667" y="2830711"/>
            <a:ext cx="7535466" cy="965121"/>
          </a:xfrm>
          <a:prstGeom prst="rect">
            <a:avLst/>
          </a:prstGeom>
          <a:noFill/>
          <a:ln>
            <a:noFill/>
          </a:ln>
        </p:spPr>
        <p:txBody>
          <a:bodyPr anchorCtr="0" anchor="t" bIns="0" lIns="0" spcFirstLastPara="1" rIns="0" wrap="square" tIns="0">
            <a:noAutofit/>
          </a:bodyPr>
          <a:lstStyle/>
          <a:p>
            <a:pPr indent="0" lvl="0" marL="0" marR="0" rtl="0" algn="l">
              <a:lnSpc>
                <a:spcPct val="161290"/>
              </a:lnSpc>
              <a:spcBef>
                <a:spcPts val="0"/>
              </a:spcBef>
              <a:spcAft>
                <a:spcPts val="0"/>
              </a:spcAft>
              <a:buClr>
                <a:srgbClr val="3B3535"/>
              </a:buClr>
              <a:buSzPts val="1550"/>
              <a:buFont typeface="Roboto Light"/>
              <a:buNone/>
            </a:pPr>
            <a:r>
              <a:rPr lang="en-US" sz="1550">
                <a:solidFill>
                  <a:srgbClr val="3B3535"/>
                </a:solidFill>
                <a:latin typeface="Roboto Light"/>
                <a:ea typeface="Roboto Light"/>
                <a:cs typeface="Roboto Light"/>
                <a:sym typeface="Roboto Light"/>
              </a:rPr>
              <a:t>Керівникам ЗДО відводиться ключова роль у забезпеченні успішної інтеграції англійської мови. Важливо не лише впровадити нові вимоги, а й створити всебічно сприятливі умови для навчання та розвитку.</a:t>
            </a:r>
            <a:endParaRPr sz="1550">
              <a:solidFill>
                <a:schemeClr val="dk1"/>
              </a:solidFill>
              <a:latin typeface="Calibri"/>
              <a:ea typeface="Calibri"/>
              <a:cs typeface="Calibri"/>
              <a:sym typeface="Calibri"/>
            </a:endParaRPr>
          </a:p>
        </p:txBody>
      </p:sp>
      <p:sp>
        <p:nvSpPr>
          <p:cNvPr id="487" name="Google Shape;487;p22"/>
          <p:cNvSpPr/>
          <p:nvPr/>
        </p:nvSpPr>
        <p:spPr>
          <a:xfrm>
            <a:off x="6290667" y="4021931"/>
            <a:ext cx="7535466" cy="1286828"/>
          </a:xfrm>
          <a:prstGeom prst="rect">
            <a:avLst/>
          </a:prstGeom>
          <a:noFill/>
          <a:ln>
            <a:noFill/>
          </a:ln>
        </p:spPr>
        <p:txBody>
          <a:bodyPr anchorCtr="0" anchor="t" bIns="0" lIns="0" spcFirstLastPara="1" rIns="0" wrap="square" tIns="0">
            <a:noAutofit/>
          </a:bodyPr>
          <a:lstStyle/>
          <a:p>
            <a:pPr indent="-342900" lvl="0" marL="342900" marR="0" rtl="0" algn="l">
              <a:lnSpc>
                <a:spcPct val="161290"/>
              </a:lnSpc>
              <a:spcBef>
                <a:spcPts val="0"/>
              </a:spcBef>
              <a:spcAft>
                <a:spcPts val="0"/>
              </a:spcAft>
              <a:buClr>
                <a:srgbClr val="3B3535"/>
              </a:buClr>
              <a:buSzPts val="1550"/>
              <a:buFont typeface="Roboto Light"/>
              <a:buChar char="•"/>
            </a:pPr>
            <a:r>
              <a:rPr b="1" lang="en-US" sz="1550">
                <a:solidFill>
                  <a:srgbClr val="3B3535"/>
                </a:solidFill>
                <a:latin typeface="Roboto Light"/>
                <a:ea typeface="Roboto Light"/>
                <a:cs typeface="Roboto Light"/>
                <a:sym typeface="Roboto Light"/>
              </a:rPr>
              <a:t>Проактивна інтеграція:</a:t>
            </a:r>
            <a:r>
              <a:rPr lang="en-US" sz="1550">
                <a:solidFill>
                  <a:srgbClr val="3B3535"/>
                </a:solidFill>
                <a:latin typeface="Roboto Light"/>
                <a:ea typeface="Roboto Light"/>
                <a:cs typeface="Roboto Light"/>
                <a:sym typeface="Roboto Light"/>
              </a:rPr>
              <a:t> Системно інтегрувати вивчення англійської мови в щоденний розпорядок та загальний освітній план, забезпечуючи  відповідність Базовому компоненту дошкільної освіти та рекомендаціям МОН.</a:t>
            </a:r>
            <a:endParaRPr sz="1550">
              <a:solidFill>
                <a:schemeClr val="dk1"/>
              </a:solidFill>
              <a:latin typeface="Calibri"/>
              <a:ea typeface="Calibri"/>
              <a:cs typeface="Calibri"/>
              <a:sym typeface="Calibri"/>
            </a:endParaRPr>
          </a:p>
        </p:txBody>
      </p:sp>
      <p:sp>
        <p:nvSpPr>
          <p:cNvPr id="488" name="Google Shape;488;p22"/>
          <p:cNvSpPr/>
          <p:nvPr/>
        </p:nvSpPr>
        <p:spPr>
          <a:xfrm>
            <a:off x="6290667" y="5379125"/>
            <a:ext cx="7535466" cy="965121"/>
          </a:xfrm>
          <a:prstGeom prst="rect">
            <a:avLst/>
          </a:prstGeom>
          <a:noFill/>
          <a:ln>
            <a:noFill/>
          </a:ln>
        </p:spPr>
        <p:txBody>
          <a:bodyPr anchorCtr="0" anchor="t" bIns="0" lIns="0" spcFirstLastPara="1" rIns="0" wrap="square" tIns="0">
            <a:noAutofit/>
          </a:bodyPr>
          <a:lstStyle/>
          <a:p>
            <a:pPr indent="-342900" lvl="0" marL="342900" marR="0" rtl="0" algn="l">
              <a:lnSpc>
                <a:spcPct val="161290"/>
              </a:lnSpc>
              <a:spcBef>
                <a:spcPts val="0"/>
              </a:spcBef>
              <a:spcAft>
                <a:spcPts val="0"/>
              </a:spcAft>
              <a:buClr>
                <a:srgbClr val="3B3535"/>
              </a:buClr>
              <a:buSzPts val="1550"/>
              <a:buFont typeface="Roboto Light"/>
              <a:buChar char="•"/>
            </a:pPr>
            <a:r>
              <a:rPr b="1" lang="en-US" sz="1550">
                <a:solidFill>
                  <a:srgbClr val="3B3535"/>
                </a:solidFill>
                <a:latin typeface="Roboto Light"/>
                <a:ea typeface="Roboto Light"/>
                <a:cs typeface="Roboto Light"/>
                <a:sym typeface="Roboto Light"/>
              </a:rPr>
              <a:t>Створення стимулюючого середовища:</a:t>
            </a:r>
            <a:r>
              <a:rPr lang="en-US" sz="1550">
                <a:solidFill>
                  <a:srgbClr val="3B3535"/>
                </a:solidFill>
                <a:latin typeface="Roboto Light"/>
                <a:ea typeface="Roboto Light"/>
                <a:cs typeface="Roboto Light"/>
                <a:sym typeface="Roboto Light"/>
              </a:rPr>
              <a:t> Надати пріоритет створенню сприятливого та захопливого англомовного середовища, використовуючи гру, пісні, інтерактивні заняття та наочні посібники.</a:t>
            </a:r>
            <a:endParaRPr sz="1550">
              <a:solidFill>
                <a:schemeClr val="dk1"/>
              </a:solidFill>
              <a:latin typeface="Calibri"/>
              <a:ea typeface="Calibri"/>
              <a:cs typeface="Calibri"/>
              <a:sym typeface="Calibri"/>
            </a:endParaRPr>
          </a:p>
        </p:txBody>
      </p:sp>
      <p:sp>
        <p:nvSpPr>
          <p:cNvPr id="489" name="Google Shape;489;p22"/>
          <p:cNvSpPr/>
          <p:nvPr/>
        </p:nvSpPr>
        <p:spPr>
          <a:xfrm>
            <a:off x="6290667" y="6414611"/>
            <a:ext cx="7535466" cy="965121"/>
          </a:xfrm>
          <a:prstGeom prst="rect">
            <a:avLst/>
          </a:prstGeom>
          <a:noFill/>
          <a:ln>
            <a:noFill/>
          </a:ln>
        </p:spPr>
        <p:txBody>
          <a:bodyPr anchorCtr="0" anchor="t" bIns="0" lIns="0" spcFirstLastPara="1" rIns="0" wrap="square" tIns="0">
            <a:noAutofit/>
          </a:bodyPr>
          <a:lstStyle/>
          <a:p>
            <a:pPr indent="-342900" lvl="0" marL="342900" marR="0" rtl="0" algn="l">
              <a:lnSpc>
                <a:spcPct val="161290"/>
              </a:lnSpc>
              <a:spcBef>
                <a:spcPts val="0"/>
              </a:spcBef>
              <a:spcAft>
                <a:spcPts val="0"/>
              </a:spcAft>
              <a:buClr>
                <a:srgbClr val="3B3535"/>
              </a:buClr>
              <a:buSzPts val="1550"/>
              <a:buFont typeface="Roboto Light"/>
              <a:buChar char="•"/>
            </a:pPr>
            <a:r>
              <a:rPr b="1" lang="en-US" sz="1550">
                <a:solidFill>
                  <a:srgbClr val="3B3535"/>
                </a:solidFill>
                <a:latin typeface="Roboto Light"/>
                <a:ea typeface="Roboto Light"/>
                <a:cs typeface="Roboto Light"/>
                <a:sym typeface="Roboto Light"/>
              </a:rPr>
              <a:t>План професійного розвитку:</a:t>
            </a:r>
            <a:r>
              <a:rPr lang="en-US" sz="1550">
                <a:solidFill>
                  <a:srgbClr val="3B3535"/>
                </a:solidFill>
                <a:latin typeface="Roboto Light"/>
                <a:ea typeface="Roboto Light"/>
                <a:cs typeface="Roboto Light"/>
                <a:sym typeface="Roboto Light"/>
              </a:rPr>
              <a:t> Розробити чіткий та дієвий план професійного розвитку педагогічного персоналу, активно заохочуючи їхню участь у курсах МОН та інших навчальних можливостях.</a:t>
            </a:r>
            <a:endParaRPr sz="1550">
              <a:solidFill>
                <a:schemeClr val="dk1"/>
              </a:solidFill>
              <a:latin typeface="Calibri"/>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4" name="Shape 494"/>
        <p:cNvGrpSpPr/>
        <p:nvPr/>
      </p:nvGrpSpPr>
      <p:grpSpPr>
        <a:xfrm>
          <a:off x="0" y="0"/>
          <a:ext cx="0" cy="0"/>
          <a:chOff x="0" y="0"/>
          <a:chExt cx="0" cy="0"/>
        </a:xfrm>
      </p:grpSpPr>
      <p:sp>
        <p:nvSpPr>
          <p:cNvPr id="495" name="Google Shape;495;p23"/>
          <p:cNvSpPr/>
          <p:nvPr/>
        </p:nvSpPr>
        <p:spPr>
          <a:xfrm>
            <a:off x="2168366" y="2004060"/>
            <a:ext cx="10293548" cy="615910"/>
          </a:xfrm>
          <a:prstGeom prst="rect">
            <a:avLst/>
          </a:prstGeom>
          <a:noFill/>
          <a:ln>
            <a:noFill/>
          </a:ln>
        </p:spPr>
        <p:txBody>
          <a:bodyPr anchorCtr="0" anchor="t" bIns="0" lIns="0" spcFirstLastPara="1" rIns="0" wrap="square" tIns="0">
            <a:noAutofit/>
          </a:bodyPr>
          <a:lstStyle/>
          <a:p>
            <a:pPr indent="0" lvl="0" marL="0" marR="0" rtl="0" algn="ctr">
              <a:lnSpc>
                <a:spcPct val="125974"/>
              </a:lnSpc>
              <a:spcBef>
                <a:spcPts val="0"/>
              </a:spcBef>
              <a:spcAft>
                <a:spcPts val="0"/>
              </a:spcAft>
              <a:buClr>
                <a:srgbClr val="1F1E1E"/>
              </a:buClr>
              <a:buSzPts val="3850"/>
              <a:buFont typeface="Red Hat Text"/>
              <a:buNone/>
            </a:pPr>
            <a:r>
              <a:rPr lang="en-US" sz="3850">
                <a:solidFill>
                  <a:srgbClr val="1F1E1E"/>
                </a:solidFill>
                <a:latin typeface="Red Hat Text"/>
                <a:ea typeface="Red Hat Text"/>
                <a:cs typeface="Red Hat Text"/>
                <a:sym typeface="Red Hat Text"/>
              </a:rPr>
              <a:t>Культивування англомовного середовища</a:t>
            </a:r>
            <a:endParaRPr sz="3850">
              <a:solidFill>
                <a:schemeClr val="dk1"/>
              </a:solidFill>
              <a:latin typeface="Calibri"/>
              <a:ea typeface="Calibri"/>
              <a:cs typeface="Calibri"/>
              <a:sym typeface="Calibri"/>
            </a:endParaRPr>
          </a:p>
        </p:txBody>
      </p:sp>
      <p:sp>
        <p:nvSpPr>
          <p:cNvPr id="496" name="Google Shape;496;p23"/>
          <p:cNvSpPr/>
          <p:nvPr/>
        </p:nvSpPr>
        <p:spPr>
          <a:xfrm>
            <a:off x="837724" y="2934057"/>
            <a:ext cx="12954952" cy="670084"/>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oboto Light"/>
              <a:buNone/>
            </a:pPr>
            <a:r>
              <a:rPr lang="en-US" sz="1600">
                <a:solidFill>
                  <a:srgbClr val="3B3535"/>
                </a:solidFill>
                <a:latin typeface="Roboto Light"/>
                <a:ea typeface="Roboto Light"/>
                <a:cs typeface="Roboto Light"/>
                <a:sym typeface="Roboto Light"/>
              </a:rPr>
              <a:t>Для ефективного засвоєння мови дітьми, необхідно, щоб англійська стала природною частиною їхнього повсякденного життя в ЗДО.</a:t>
            </a:r>
            <a:endParaRPr sz="1600">
              <a:solidFill>
                <a:schemeClr val="dk1"/>
              </a:solidFill>
              <a:latin typeface="Calibri"/>
              <a:ea typeface="Calibri"/>
              <a:cs typeface="Calibri"/>
              <a:sym typeface="Calibri"/>
            </a:endParaRPr>
          </a:p>
        </p:txBody>
      </p:sp>
      <p:pic>
        <p:nvPicPr>
          <p:cNvPr descr="preencoded.png" id="497" name="Google Shape;497;p23"/>
          <p:cNvPicPr preferRelativeResize="0"/>
          <p:nvPr/>
        </p:nvPicPr>
        <p:blipFill rotWithShape="1">
          <a:blip r:embed="rId3">
            <a:alphaModFix/>
          </a:blip>
          <a:srcRect b="0" l="0" r="0" t="0"/>
          <a:stretch/>
        </p:blipFill>
        <p:spPr>
          <a:xfrm>
            <a:off x="837724" y="3839766"/>
            <a:ext cx="523637" cy="523637"/>
          </a:xfrm>
          <a:prstGeom prst="rect">
            <a:avLst/>
          </a:prstGeom>
          <a:noFill/>
          <a:ln>
            <a:noFill/>
          </a:ln>
        </p:spPr>
      </p:pic>
      <p:sp>
        <p:nvSpPr>
          <p:cNvPr id="498" name="Google Shape;498;p23"/>
          <p:cNvSpPr/>
          <p:nvPr/>
        </p:nvSpPr>
        <p:spPr>
          <a:xfrm>
            <a:off x="1623179" y="3964067"/>
            <a:ext cx="3358277" cy="924044"/>
          </a:xfrm>
          <a:prstGeom prst="rect">
            <a:avLst/>
          </a:prstGeom>
          <a:noFill/>
          <a:ln>
            <a:noFill/>
          </a:ln>
        </p:spPr>
        <p:txBody>
          <a:bodyPr anchorCtr="0" anchor="t" bIns="0" lIns="0" spcFirstLastPara="1" rIns="0" wrap="square" tIns="0">
            <a:noAutofit/>
          </a:bodyPr>
          <a:lstStyle/>
          <a:p>
            <a:pPr indent="0" lvl="0" marL="0" marR="0" rtl="0" algn="l">
              <a:lnSpc>
                <a:spcPct val="126315"/>
              </a:lnSpc>
              <a:spcBef>
                <a:spcPts val="0"/>
              </a:spcBef>
              <a:spcAft>
                <a:spcPts val="0"/>
              </a:spcAft>
              <a:buClr>
                <a:srgbClr val="3B3535"/>
              </a:buClr>
              <a:buSzPts val="1900"/>
              <a:buFont typeface="Red Hat Text"/>
              <a:buNone/>
            </a:pPr>
            <a:r>
              <a:rPr lang="en-US" sz="1900">
                <a:solidFill>
                  <a:srgbClr val="3B3535"/>
                </a:solidFill>
                <a:latin typeface="Red Hat Text"/>
                <a:ea typeface="Red Hat Text"/>
                <a:cs typeface="Red Hat Text"/>
                <a:sym typeface="Red Hat Text"/>
              </a:rPr>
              <a:t>Заохочення неформального використання</a:t>
            </a:r>
            <a:endParaRPr sz="1900">
              <a:solidFill>
                <a:schemeClr val="dk1"/>
              </a:solidFill>
              <a:latin typeface="Calibri"/>
              <a:ea typeface="Calibri"/>
              <a:cs typeface="Calibri"/>
              <a:sym typeface="Calibri"/>
            </a:endParaRPr>
          </a:p>
        </p:txBody>
      </p:sp>
      <p:sp>
        <p:nvSpPr>
          <p:cNvPr id="499" name="Google Shape;499;p23"/>
          <p:cNvSpPr/>
          <p:nvPr/>
        </p:nvSpPr>
        <p:spPr>
          <a:xfrm>
            <a:off x="1623179" y="5013722"/>
            <a:ext cx="3358277" cy="1675209"/>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oboto Light"/>
              <a:buNone/>
            </a:pPr>
            <a:r>
              <a:rPr lang="en-US" sz="1600">
                <a:solidFill>
                  <a:srgbClr val="3B3535"/>
                </a:solidFill>
                <a:latin typeface="Roboto Light"/>
                <a:ea typeface="Roboto Light"/>
                <a:cs typeface="Roboto Light"/>
                <a:sym typeface="Roboto Light"/>
              </a:rPr>
              <a:t>Сприяти культурі, де використання англійської мови заохочується в неформальних умовах: під час ігор, прийому їжі або переходу між заняттями.</a:t>
            </a:r>
            <a:endParaRPr sz="1600">
              <a:solidFill>
                <a:schemeClr val="dk1"/>
              </a:solidFill>
              <a:latin typeface="Calibri"/>
              <a:ea typeface="Calibri"/>
              <a:cs typeface="Calibri"/>
              <a:sym typeface="Calibri"/>
            </a:endParaRPr>
          </a:p>
        </p:txBody>
      </p:sp>
      <p:pic>
        <p:nvPicPr>
          <p:cNvPr descr="preencoded.png" id="500" name="Google Shape;500;p23"/>
          <p:cNvPicPr preferRelativeResize="0"/>
          <p:nvPr/>
        </p:nvPicPr>
        <p:blipFill rotWithShape="1">
          <a:blip r:embed="rId4">
            <a:alphaModFix/>
          </a:blip>
          <a:srcRect b="0" l="0" r="0" t="0"/>
          <a:stretch/>
        </p:blipFill>
        <p:spPr>
          <a:xfrm>
            <a:off x="5243274" y="3839766"/>
            <a:ext cx="523637" cy="523637"/>
          </a:xfrm>
          <a:prstGeom prst="rect">
            <a:avLst/>
          </a:prstGeom>
          <a:noFill/>
          <a:ln>
            <a:noFill/>
          </a:ln>
        </p:spPr>
      </p:pic>
      <p:sp>
        <p:nvSpPr>
          <p:cNvPr id="501" name="Google Shape;501;p23"/>
          <p:cNvSpPr/>
          <p:nvPr/>
        </p:nvSpPr>
        <p:spPr>
          <a:xfrm>
            <a:off x="6028730" y="3964067"/>
            <a:ext cx="2464118" cy="308015"/>
          </a:xfrm>
          <a:prstGeom prst="rect">
            <a:avLst/>
          </a:prstGeom>
          <a:noFill/>
          <a:ln>
            <a:noFill/>
          </a:ln>
        </p:spPr>
        <p:txBody>
          <a:bodyPr anchorCtr="0" anchor="t" bIns="0" lIns="0" spcFirstLastPara="1" rIns="0" wrap="square" tIns="0">
            <a:noAutofit/>
          </a:bodyPr>
          <a:lstStyle/>
          <a:p>
            <a:pPr indent="0" lvl="0" marL="0" marR="0" rtl="0" algn="l">
              <a:lnSpc>
                <a:spcPct val="126315"/>
              </a:lnSpc>
              <a:spcBef>
                <a:spcPts val="0"/>
              </a:spcBef>
              <a:spcAft>
                <a:spcPts val="0"/>
              </a:spcAft>
              <a:buClr>
                <a:srgbClr val="3B3535"/>
              </a:buClr>
              <a:buSzPts val="1900"/>
              <a:buFont typeface="Red Hat Text"/>
              <a:buNone/>
            </a:pPr>
            <a:r>
              <a:rPr lang="en-US" sz="1900">
                <a:solidFill>
                  <a:srgbClr val="3B3535"/>
                </a:solidFill>
                <a:latin typeface="Red Hat Text"/>
                <a:ea typeface="Red Hat Text"/>
                <a:cs typeface="Red Hat Text"/>
                <a:sym typeface="Red Hat Text"/>
              </a:rPr>
              <a:t>Нормалізація мови</a:t>
            </a:r>
            <a:endParaRPr sz="1900">
              <a:solidFill>
                <a:schemeClr val="dk1"/>
              </a:solidFill>
              <a:latin typeface="Calibri"/>
              <a:ea typeface="Calibri"/>
              <a:cs typeface="Calibri"/>
              <a:sym typeface="Calibri"/>
            </a:endParaRPr>
          </a:p>
        </p:txBody>
      </p:sp>
      <p:sp>
        <p:nvSpPr>
          <p:cNvPr id="502" name="Google Shape;502;p23"/>
          <p:cNvSpPr/>
          <p:nvPr/>
        </p:nvSpPr>
        <p:spPr>
          <a:xfrm>
            <a:off x="6028730" y="4397693"/>
            <a:ext cx="3358277" cy="1675209"/>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oboto Light"/>
              <a:buNone/>
            </a:pPr>
            <a:r>
              <a:rPr lang="en-US" sz="1600">
                <a:solidFill>
                  <a:srgbClr val="3B3535"/>
                </a:solidFill>
                <a:latin typeface="Roboto Light"/>
                <a:ea typeface="Roboto Light"/>
                <a:cs typeface="Roboto Light"/>
                <a:sym typeface="Roboto Light"/>
              </a:rPr>
              <a:t>Такий підхід нормалізує мову та виховує позитивне ставлення до неї серед дітей та персоналу, роблячи її частиною їхнього повсякденного життя.</a:t>
            </a:r>
            <a:endParaRPr sz="1600">
              <a:solidFill>
                <a:schemeClr val="dk1"/>
              </a:solidFill>
              <a:latin typeface="Calibri"/>
              <a:ea typeface="Calibri"/>
              <a:cs typeface="Calibri"/>
              <a:sym typeface="Calibri"/>
            </a:endParaRPr>
          </a:p>
        </p:txBody>
      </p:sp>
      <p:pic>
        <p:nvPicPr>
          <p:cNvPr descr="preencoded.png" id="503" name="Google Shape;503;p23"/>
          <p:cNvPicPr preferRelativeResize="0"/>
          <p:nvPr/>
        </p:nvPicPr>
        <p:blipFill rotWithShape="1">
          <a:blip r:embed="rId5">
            <a:alphaModFix/>
          </a:blip>
          <a:srcRect b="0" l="0" r="0" t="0"/>
          <a:stretch/>
        </p:blipFill>
        <p:spPr>
          <a:xfrm>
            <a:off x="9648825" y="3839766"/>
            <a:ext cx="523637" cy="523637"/>
          </a:xfrm>
          <a:prstGeom prst="rect">
            <a:avLst/>
          </a:prstGeom>
          <a:noFill/>
          <a:ln>
            <a:noFill/>
          </a:ln>
        </p:spPr>
      </p:pic>
      <p:sp>
        <p:nvSpPr>
          <p:cNvPr id="504" name="Google Shape;504;p23"/>
          <p:cNvSpPr/>
          <p:nvPr/>
        </p:nvSpPr>
        <p:spPr>
          <a:xfrm>
            <a:off x="10434280" y="3964067"/>
            <a:ext cx="2464118" cy="308015"/>
          </a:xfrm>
          <a:prstGeom prst="rect">
            <a:avLst/>
          </a:prstGeom>
          <a:noFill/>
          <a:ln>
            <a:noFill/>
          </a:ln>
        </p:spPr>
        <p:txBody>
          <a:bodyPr anchorCtr="0" anchor="t" bIns="0" lIns="0" spcFirstLastPara="1" rIns="0" wrap="square" tIns="0">
            <a:noAutofit/>
          </a:bodyPr>
          <a:lstStyle/>
          <a:p>
            <a:pPr indent="0" lvl="0" marL="0" marR="0" rtl="0" algn="l">
              <a:lnSpc>
                <a:spcPct val="126315"/>
              </a:lnSpc>
              <a:spcBef>
                <a:spcPts val="0"/>
              </a:spcBef>
              <a:spcAft>
                <a:spcPts val="0"/>
              </a:spcAft>
              <a:buClr>
                <a:srgbClr val="3B3535"/>
              </a:buClr>
              <a:buSzPts val="1900"/>
              <a:buFont typeface="Red Hat Text"/>
              <a:buNone/>
            </a:pPr>
            <a:r>
              <a:rPr lang="en-US" sz="1900">
                <a:solidFill>
                  <a:srgbClr val="3B3535"/>
                </a:solidFill>
                <a:latin typeface="Red Hat Text"/>
                <a:ea typeface="Red Hat Text"/>
                <a:cs typeface="Red Hat Text"/>
                <a:sym typeface="Red Hat Text"/>
              </a:rPr>
              <a:t>Інвестиції в ресурси</a:t>
            </a:r>
            <a:endParaRPr sz="1900">
              <a:solidFill>
                <a:schemeClr val="dk1"/>
              </a:solidFill>
              <a:latin typeface="Calibri"/>
              <a:ea typeface="Calibri"/>
              <a:cs typeface="Calibri"/>
              <a:sym typeface="Calibri"/>
            </a:endParaRPr>
          </a:p>
        </p:txBody>
      </p:sp>
      <p:sp>
        <p:nvSpPr>
          <p:cNvPr id="505" name="Google Shape;505;p23"/>
          <p:cNvSpPr/>
          <p:nvPr/>
        </p:nvSpPr>
        <p:spPr>
          <a:xfrm>
            <a:off x="10434280" y="4397693"/>
            <a:ext cx="3358396" cy="2345293"/>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oboto Light"/>
              <a:buNone/>
            </a:pPr>
            <a:r>
              <a:rPr lang="en-US" sz="1600">
                <a:solidFill>
                  <a:srgbClr val="3B3535"/>
                </a:solidFill>
                <a:latin typeface="Roboto Light"/>
                <a:ea typeface="Roboto Light"/>
                <a:cs typeface="Roboto Light"/>
                <a:sym typeface="Roboto Light"/>
              </a:rPr>
              <a:t>Стратегічно інвестувати у відповідні віку англомовні ресурси, включаючи книги, інтерактивні ігри та цифрові інструменти, наскільки дозволяє бюджет, для збагачення навчального середовища.</a:t>
            </a:r>
            <a:endParaRPr sz="1600">
              <a:solidFill>
                <a:schemeClr val="dk1"/>
              </a:solidFill>
              <a:latin typeface="Calibri"/>
              <a:ea typeface="Calibri"/>
              <a:cs typeface="Calibri"/>
              <a:sym typeface="Calibri"/>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0" name="Shape 510"/>
        <p:cNvGrpSpPr/>
        <p:nvPr/>
      </p:nvGrpSpPr>
      <p:grpSpPr>
        <a:xfrm>
          <a:off x="0" y="0"/>
          <a:ext cx="0" cy="0"/>
          <a:chOff x="0" y="0"/>
          <a:chExt cx="0" cy="0"/>
        </a:xfrm>
      </p:grpSpPr>
      <p:sp>
        <p:nvSpPr>
          <p:cNvPr id="511" name="Google Shape;511;p24"/>
          <p:cNvSpPr/>
          <p:nvPr/>
        </p:nvSpPr>
        <p:spPr>
          <a:xfrm>
            <a:off x="4449247" y="797600"/>
            <a:ext cx="5731907" cy="449461"/>
          </a:xfrm>
          <a:prstGeom prst="rect">
            <a:avLst/>
          </a:prstGeom>
          <a:noFill/>
          <a:ln>
            <a:noFill/>
          </a:ln>
        </p:spPr>
        <p:txBody>
          <a:bodyPr anchorCtr="0" anchor="t" bIns="0" lIns="0" spcFirstLastPara="1" rIns="0" wrap="square" tIns="0">
            <a:noAutofit/>
          </a:bodyPr>
          <a:lstStyle/>
          <a:p>
            <a:pPr indent="0" lvl="0" marL="0" marR="0" rtl="0" algn="ctr">
              <a:lnSpc>
                <a:spcPct val="125000"/>
              </a:lnSpc>
              <a:spcBef>
                <a:spcPts val="0"/>
              </a:spcBef>
              <a:spcAft>
                <a:spcPts val="0"/>
              </a:spcAft>
              <a:buClr>
                <a:srgbClr val="1F1E1E"/>
              </a:buClr>
              <a:buSzPts val="2800"/>
              <a:buFont typeface="Red Hat Text"/>
              <a:buNone/>
            </a:pPr>
            <a:r>
              <a:rPr lang="en-US" sz="2800">
                <a:solidFill>
                  <a:srgbClr val="1F1E1E"/>
                </a:solidFill>
                <a:latin typeface="Red Hat Text"/>
                <a:ea typeface="Red Hat Text"/>
                <a:cs typeface="Red Hat Text"/>
                <a:sym typeface="Red Hat Text"/>
              </a:rPr>
              <a:t>Ефективна співпраця з батьками</a:t>
            </a:r>
            <a:endParaRPr sz="2800">
              <a:solidFill>
                <a:schemeClr val="dk1"/>
              </a:solidFill>
              <a:latin typeface="Calibri"/>
              <a:ea typeface="Calibri"/>
              <a:cs typeface="Calibri"/>
              <a:sym typeface="Calibri"/>
            </a:endParaRPr>
          </a:p>
        </p:txBody>
      </p:sp>
      <p:sp>
        <p:nvSpPr>
          <p:cNvPr id="512" name="Google Shape;512;p24"/>
          <p:cNvSpPr/>
          <p:nvPr/>
        </p:nvSpPr>
        <p:spPr>
          <a:xfrm>
            <a:off x="611267" y="1476256"/>
            <a:ext cx="13407866" cy="244554"/>
          </a:xfrm>
          <a:prstGeom prst="rect">
            <a:avLst/>
          </a:prstGeom>
          <a:noFill/>
          <a:ln>
            <a:noFill/>
          </a:ln>
        </p:spPr>
        <p:txBody>
          <a:bodyPr anchorCtr="0" anchor="t" bIns="0" lIns="0" spcFirstLastPara="1" rIns="0" wrap="square" tIns="0">
            <a:noAutofit/>
          </a:bodyPr>
          <a:lstStyle/>
          <a:p>
            <a:pPr indent="0" lvl="0" marL="0" marR="0" rtl="0" algn="l">
              <a:lnSpc>
                <a:spcPct val="158333"/>
              </a:lnSpc>
              <a:spcBef>
                <a:spcPts val="0"/>
              </a:spcBef>
              <a:spcAft>
                <a:spcPts val="0"/>
              </a:spcAft>
              <a:buClr>
                <a:srgbClr val="3B3535"/>
              </a:buClr>
              <a:buSzPts val="1200"/>
              <a:buFont typeface="Roboto Light"/>
              <a:buNone/>
            </a:pPr>
            <a:r>
              <a:rPr lang="en-US" sz="1600">
                <a:solidFill>
                  <a:srgbClr val="3B3535"/>
                </a:solidFill>
                <a:latin typeface="Roboto Light"/>
                <a:ea typeface="Roboto Light"/>
                <a:cs typeface="Roboto Light"/>
                <a:sym typeface="Roboto Light"/>
              </a:rPr>
              <a:t>Успіх інтеграції англійської мови значною мірою залежить від активної участі та підтримки батьків. Керівники ЗДО повинні налагодити відкриту та ефективну комунікацію з родинами.</a:t>
            </a:r>
            <a:endParaRPr sz="1600">
              <a:solidFill>
                <a:schemeClr val="dk1"/>
              </a:solidFill>
              <a:latin typeface="Calibri"/>
              <a:ea typeface="Calibri"/>
              <a:cs typeface="Calibri"/>
              <a:sym typeface="Calibri"/>
            </a:endParaRPr>
          </a:p>
        </p:txBody>
      </p:sp>
      <p:sp>
        <p:nvSpPr>
          <p:cNvPr id="513" name="Google Shape;513;p24"/>
          <p:cNvSpPr/>
          <p:nvPr/>
        </p:nvSpPr>
        <p:spPr>
          <a:xfrm>
            <a:off x="611267" y="2817198"/>
            <a:ext cx="6517500" cy="733800"/>
          </a:xfrm>
          <a:prstGeom prst="rect">
            <a:avLst/>
          </a:prstGeom>
          <a:noFill/>
          <a:ln>
            <a:noFill/>
          </a:ln>
        </p:spPr>
        <p:txBody>
          <a:bodyPr anchorCtr="0" anchor="t" bIns="0" lIns="0" spcFirstLastPara="1" rIns="0" wrap="square" tIns="0">
            <a:noAutofit/>
          </a:bodyPr>
          <a:lstStyle/>
          <a:p>
            <a:pPr indent="-349250" lvl="0" marL="342900" marR="0" rtl="0" algn="l">
              <a:lnSpc>
                <a:spcPct val="158333"/>
              </a:lnSpc>
              <a:spcBef>
                <a:spcPts val="0"/>
              </a:spcBef>
              <a:spcAft>
                <a:spcPts val="0"/>
              </a:spcAft>
              <a:buClr>
                <a:srgbClr val="3B3535"/>
              </a:buClr>
              <a:buSzPts val="1300"/>
              <a:buFont typeface="Roboto Light"/>
              <a:buChar char="•"/>
            </a:pPr>
            <a:r>
              <a:rPr b="1" lang="en-US" sz="1300">
                <a:solidFill>
                  <a:srgbClr val="3B3535"/>
                </a:solidFill>
                <a:latin typeface="Roboto Light"/>
                <a:ea typeface="Roboto Light"/>
                <a:cs typeface="Roboto Light"/>
                <a:sym typeface="Roboto Light"/>
              </a:rPr>
              <a:t>Регулярне інформування:</a:t>
            </a:r>
            <a:r>
              <a:rPr lang="en-US" sz="1300">
                <a:solidFill>
                  <a:srgbClr val="3B3535"/>
                </a:solidFill>
                <a:latin typeface="Roboto Light"/>
                <a:ea typeface="Roboto Light"/>
                <a:cs typeface="Roboto Light"/>
                <a:sym typeface="Roboto Light"/>
              </a:rPr>
              <a:t> Постійно інформувати батьків про нові вимоги щодо англійської мови, використовувані педагогічні підходи та довгострокові переваги раннього вивчення мови для розвитку їхніх дітей.</a:t>
            </a:r>
            <a:endParaRPr sz="1300">
              <a:solidFill>
                <a:schemeClr val="dk1"/>
              </a:solidFill>
              <a:latin typeface="Calibri"/>
              <a:ea typeface="Calibri"/>
              <a:cs typeface="Calibri"/>
              <a:sym typeface="Calibri"/>
            </a:endParaRPr>
          </a:p>
        </p:txBody>
      </p:sp>
      <p:sp>
        <p:nvSpPr>
          <p:cNvPr id="514" name="Google Shape;514;p24"/>
          <p:cNvSpPr/>
          <p:nvPr/>
        </p:nvSpPr>
        <p:spPr>
          <a:xfrm>
            <a:off x="611267" y="4060257"/>
            <a:ext cx="6517500" cy="733800"/>
          </a:xfrm>
          <a:prstGeom prst="rect">
            <a:avLst/>
          </a:prstGeom>
          <a:noFill/>
          <a:ln>
            <a:noFill/>
          </a:ln>
        </p:spPr>
        <p:txBody>
          <a:bodyPr anchorCtr="0" anchor="t" bIns="0" lIns="0" spcFirstLastPara="1" rIns="0" wrap="square" tIns="0">
            <a:noAutofit/>
          </a:bodyPr>
          <a:lstStyle/>
          <a:p>
            <a:pPr indent="-349250" lvl="0" marL="342900" marR="0" rtl="0" algn="l">
              <a:lnSpc>
                <a:spcPct val="158333"/>
              </a:lnSpc>
              <a:spcBef>
                <a:spcPts val="0"/>
              </a:spcBef>
              <a:spcAft>
                <a:spcPts val="0"/>
              </a:spcAft>
              <a:buClr>
                <a:srgbClr val="3B3535"/>
              </a:buClr>
              <a:buSzPts val="1300"/>
              <a:buFont typeface="Roboto Light"/>
              <a:buChar char="•"/>
            </a:pPr>
            <a:r>
              <a:rPr b="1" lang="en-US" sz="1300">
                <a:solidFill>
                  <a:srgbClr val="3B3535"/>
                </a:solidFill>
                <a:latin typeface="Roboto Light"/>
                <a:ea typeface="Roboto Light"/>
                <a:cs typeface="Roboto Light"/>
                <a:sym typeface="Roboto Light"/>
              </a:rPr>
              <a:t>Надання практичних ресурсів:</a:t>
            </a:r>
            <a:r>
              <a:rPr lang="en-US" sz="1300">
                <a:solidFill>
                  <a:srgbClr val="3B3535"/>
                </a:solidFill>
                <a:latin typeface="Roboto Light"/>
                <a:ea typeface="Roboto Light"/>
                <a:cs typeface="Roboto Light"/>
                <a:sym typeface="Roboto Light"/>
              </a:rPr>
              <a:t> Забезпечувати батьків практичними ресурсами, порадами та пропозиціями щодо підтримки ознайомлення з англійською мовою та її практики в домашніх умовах.</a:t>
            </a:r>
            <a:endParaRPr sz="1300">
              <a:solidFill>
                <a:schemeClr val="dk1"/>
              </a:solidFill>
              <a:latin typeface="Calibri"/>
              <a:ea typeface="Calibri"/>
              <a:cs typeface="Calibri"/>
              <a:sym typeface="Calibri"/>
            </a:endParaRPr>
          </a:p>
        </p:txBody>
      </p:sp>
      <p:sp>
        <p:nvSpPr>
          <p:cNvPr id="515" name="Google Shape;515;p24"/>
          <p:cNvSpPr/>
          <p:nvPr/>
        </p:nvSpPr>
        <p:spPr>
          <a:xfrm>
            <a:off x="611267" y="5121129"/>
            <a:ext cx="6517500" cy="489000"/>
          </a:xfrm>
          <a:prstGeom prst="rect">
            <a:avLst/>
          </a:prstGeom>
          <a:noFill/>
          <a:ln>
            <a:noFill/>
          </a:ln>
        </p:spPr>
        <p:txBody>
          <a:bodyPr anchorCtr="0" anchor="t" bIns="0" lIns="0" spcFirstLastPara="1" rIns="0" wrap="square" tIns="0">
            <a:noAutofit/>
          </a:bodyPr>
          <a:lstStyle/>
          <a:p>
            <a:pPr indent="-349250" lvl="0" marL="342900" marR="0" rtl="0" algn="l">
              <a:lnSpc>
                <a:spcPct val="158333"/>
              </a:lnSpc>
              <a:spcBef>
                <a:spcPts val="0"/>
              </a:spcBef>
              <a:spcAft>
                <a:spcPts val="0"/>
              </a:spcAft>
              <a:buClr>
                <a:srgbClr val="3B3535"/>
              </a:buClr>
              <a:buSzPts val="1300"/>
              <a:buFont typeface="Roboto Light"/>
              <a:buChar char="•"/>
            </a:pPr>
            <a:r>
              <a:rPr b="1" lang="en-US" sz="1300">
                <a:solidFill>
                  <a:srgbClr val="3B3535"/>
                </a:solidFill>
                <a:latin typeface="Roboto Light"/>
                <a:ea typeface="Roboto Light"/>
                <a:cs typeface="Roboto Light"/>
                <a:sym typeface="Roboto Light"/>
              </a:rPr>
              <a:t>Спільна навчальна екосистема:</a:t>
            </a:r>
            <a:r>
              <a:rPr lang="en-US" sz="1300">
                <a:solidFill>
                  <a:srgbClr val="3B3535"/>
                </a:solidFill>
                <a:latin typeface="Roboto Light"/>
                <a:ea typeface="Roboto Light"/>
                <a:cs typeface="Roboto Light"/>
                <a:sym typeface="Roboto Light"/>
              </a:rPr>
              <a:t> Сприяти створенню спільної навчальної екосистеми, де зусилля ЗДО та родини об'єднуються для максимального ефекту у вивченні мови.</a:t>
            </a:r>
            <a:endParaRPr sz="1300">
              <a:solidFill>
                <a:schemeClr val="dk1"/>
              </a:solidFill>
              <a:latin typeface="Calibri"/>
              <a:ea typeface="Calibri"/>
              <a:cs typeface="Calibri"/>
              <a:sym typeface="Calibri"/>
            </a:endParaRPr>
          </a:p>
        </p:txBody>
      </p:sp>
      <p:pic>
        <p:nvPicPr>
          <p:cNvPr descr="preencoded.png" id="516" name="Google Shape;516;p24"/>
          <p:cNvPicPr preferRelativeResize="0"/>
          <p:nvPr/>
        </p:nvPicPr>
        <p:blipFill rotWithShape="1">
          <a:blip r:embed="rId3">
            <a:alphaModFix/>
          </a:blip>
          <a:srcRect b="0" l="0" r="0" t="0"/>
          <a:stretch/>
        </p:blipFill>
        <p:spPr>
          <a:xfrm>
            <a:off x="7509153" y="2064425"/>
            <a:ext cx="6517600" cy="651760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1" name="Shape 521"/>
        <p:cNvGrpSpPr/>
        <p:nvPr/>
      </p:nvGrpSpPr>
      <p:grpSpPr>
        <a:xfrm>
          <a:off x="0" y="0"/>
          <a:ext cx="0" cy="0"/>
          <a:chOff x="0" y="0"/>
          <a:chExt cx="0" cy="0"/>
        </a:xfrm>
      </p:grpSpPr>
      <p:sp>
        <p:nvSpPr>
          <p:cNvPr id="522" name="Google Shape;522;p25"/>
          <p:cNvSpPr/>
          <p:nvPr/>
        </p:nvSpPr>
        <p:spPr>
          <a:xfrm>
            <a:off x="6083141" y="1221462"/>
            <a:ext cx="2464118" cy="308015"/>
          </a:xfrm>
          <a:prstGeom prst="rect">
            <a:avLst/>
          </a:prstGeom>
          <a:noFill/>
          <a:ln>
            <a:noFill/>
          </a:ln>
        </p:spPr>
        <p:txBody>
          <a:bodyPr anchorCtr="0" anchor="t" bIns="0" lIns="0" spcFirstLastPara="1" rIns="0" wrap="square" tIns="0">
            <a:noAutofit/>
          </a:bodyPr>
          <a:lstStyle/>
          <a:p>
            <a:pPr indent="0" lvl="0" marL="0" marR="0" rtl="0" algn="l">
              <a:lnSpc>
                <a:spcPct val="126315"/>
              </a:lnSpc>
              <a:spcBef>
                <a:spcPts val="0"/>
              </a:spcBef>
              <a:spcAft>
                <a:spcPts val="0"/>
              </a:spcAft>
              <a:buClr>
                <a:srgbClr val="1F1E1E"/>
              </a:buClr>
              <a:buSzPts val="1900"/>
              <a:buFont typeface="Red Hat Text"/>
              <a:buNone/>
            </a:pPr>
            <a:r>
              <a:t/>
            </a:r>
            <a:endParaRPr sz="1900">
              <a:solidFill>
                <a:schemeClr val="dk1"/>
              </a:solidFill>
              <a:latin typeface="Calibri"/>
              <a:ea typeface="Calibri"/>
              <a:cs typeface="Calibri"/>
              <a:sym typeface="Calibri"/>
            </a:endParaRPr>
          </a:p>
        </p:txBody>
      </p:sp>
      <p:sp>
        <p:nvSpPr>
          <p:cNvPr id="523" name="Google Shape;523;p25"/>
          <p:cNvSpPr/>
          <p:nvPr/>
        </p:nvSpPr>
        <p:spPr>
          <a:xfrm>
            <a:off x="1306473" y="1738908"/>
            <a:ext cx="12017335" cy="615910"/>
          </a:xfrm>
          <a:prstGeom prst="rect">
            <a:avLst/>
          </a:prstGeom>
          <a:noFill/>
          <a:ln>
            <a:noFill/>
          </a:ln>
        </p:spPr>
        <p:txBody>
          <a:bodyPr anchorCtr="0" anchor="t" bIns="0" lIns="0" spcFirstLastPara="1" rIns="0" wrap="square" tIns="0">
            <a:noAutofit/>
          </a:bodyPr>
          <a:lstStyle/>
          <a:p>
            <a:pPr indent="0" lvl="0" marL="0" marR="0" rtl="0" algn="ctr">
              <a:lnSpc>
                <a:spcPct val="125974"/>
              </a:lnSpc>
              <a:spcBef>
                <a:spcPts val="0"/>
              </a:spcBef>
              <a:spcAft>
                <a:spcPts val="0"/>
              </a:spcAft>
              <a:buClr>
                <a:srgbClr val="1F1E1E"/>
              </a:buClr>
              <a:buSzPts val="3850"/>
              <a:buFont typeface="Red Hat Text"/>
              <a:buNone/>
            </a:pPr>
            <a:r>
              <a:rPr lang="en-US" sz="3850">
                <a:solidFill>
                  <a:srgbClr val="1F1E1E"/>
                </a:solidFill>
                <a:latin typeface="Red Hat Text"/>
                <a:ea typeface="Red Hat Text"/>
                <a:cs typeface="Red Hat Text"/>
                <a:sym typeface="Red Hat Text"/>
              </a:rPr>
              <a:t>Створення мовного майбутнього для наших дітей</a:t>
            </a:r>
            <a:endParaRPr sz="3850">
              <a:solidFill>
                <a:schemeClr val="dk1"/>
              </a:solidFill>
              <a:latin typeface="Calibri"/>
              <a:ea typeface="Calibri"/>
              <a:cs typeface="Calibri"/>
              <a:sym typeface="Calibri"/>
            </a:endParaRPr>
          </a:p>
        </p:txBody>
      </p:sp>
      <p:sp>
        <p:nvSpPr>
          <p:cNvPr id="524" name="Google Shape;524;p25"/>
          <p:cNvSpPr/>
          <p:nvPr/>
        </p:nvSpPr>
        <p:spPr>
          <a:xfrm>
            <a:off x="837724" y="2668905"/>
            <a:ext cx="12954952" cy="1340168"/>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oboto Light"/>
              <a:buNone/>
            </a:pPr>
            <a:r>
              <a:rPr lang="en-US" sz="1600">
                <a:solidFill>
                  <a:srgbClr val="3B3535"/>
                </a:solidFill>
                <a:latin typeface="Roboto Light"/>
                <a:ea typeface="Roboto Light"/>
                <a:cs typeface="Roboto Light"/>
                <a:sym typeface="Roboto Light"/>
              </a:rPr>
              <a:t>Інтеграція англійської мови в ЗДО — це не просто освітня інновація, а стратегічна інвестиція у майбутнє українських дітей. Долаючи виклики через спільні зусилля педагогів, адміністрації та батьків, ми створюємо середовище, де кожна дитина має можливість розвивати свої мовні здібності з раннього віку. Саме такий підхід забезпечить їм успішну адаптацію до глобалізованого світу та відкриє двері до безмежних можливостей.</a:t>
            </a:r>
            <a:endParaRPr sz="1600">
              <a:solidFill>
                <a:schemeClr val="dk1"/>
              </a:solidFill>
              <a:latin typeface="Calibri"/>
              <a:ea typeface="Calibri"/>
              <a:cs typeface="Calibri"/>
              <a:sym typeface="Calibri"/>
            </a:endParaRPr>
          </a:p>
        </p:txBody>
      </p:sp>
      <p:sp>
        <p:nvSpPr>
          <p:cNvPr id="525" name="Google Shape;525;p25"/>
          <p:cNvSpPr/>
          <p:nvPr/>
        </p:nvSpPr>
        <p:spPr>
          <a:xfrm>
            <a:off x="837724" y="4244697"/>
            <a:ext cx="12954952" cy="2192655"/>
          </a:xfrm>
          <a:prstGeom prst="roundRect">
            <a:avLst>
              <a:gd fmla="val 1433" name="adj"/>
            </a:avLst>
          </a:prstGeom>
          <a:solidFill>
            <a:srgbClr val="F3E8E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6" name="Google Shape;526;p25"/>
          <p:cNvSpPr/>
          <p:nvPr/>
        </p:nvSpPr>
        <p:spPr>
          <a:xfrm>
            <a:off x="837724" y="4244697"/>
            <a:ext cx="4318278" cy="2192655"/>
          </a:xfrm>
          <a:prstGeom prst="roundRect">
            <a:avLst>
              <a:gd fmla="val 1433" name="adj"/>
            </a:avLst>
          </a:prstGeom>
          <a:solidFill>
            <a:srgbClr val="F5A3A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7" name="Google Shape;527;p25"/>
          <p:cNvSpPr/>
          <p:nvPr/>
        </p:nvSpPr>
        <p:spPr>
          <a:xfrm>
            <a:off x="1047155" y="4454128"/>
            <a:ext cx="2464118" cy="308015"/>
          </a:xfrm>
          <a:prstGeom prst="rect">
            <a:avLst/>
          </a:prstGeom>
          <a:noFill/>
          <a:ln>
            <a:noFill/>
          </a:ln>
        </p:spPr>
        <p:txBody>
          <a:bodyPr anchorCtr="0" anchor="t" bIns="0" lIns="0" spcFirstLastPara="1" rIns="0" wrap="square" tIns="0">
            <a:noAutofit/>
          </a:bodyPr>
          <a:lstStyle/>
          <a:p>
            <a:pPr indent="0" lvl="0" marL="0" marR="0" rtl="0" algn="l">
              <a:lnSpc>
                <a:spcPct val="126315"/>
              </a:lnSpc>
              <a:spcBef>
                <a:spcPts val="0"/>
              </a:spcBef>
              <a:spcAft>
                <a:spcPts val="0"/>
              </a:spcAft>
              <a:buClr>
                <a:srgbClr val="000000"/>
              </a:buClr>
              <a:buSzPts val="1900"/>
              <a:buFont typeface="Red Hat Text"/>
              <a:buNone/>
            </a:pPr>
            <a:r>
              <a:rPr lang="en-US" sz="1900">
                <a:solidFill>
                  <a:srgbClr val="000000"/>
                </a:solidFill>
                <a:latin typeface="Red Hat Text"/>
                <a:ea typeface="Red Hat Text"/>
                <a:cs typeface="Red Hat Text"/>
                <a:sym typeface="Red Hat Text"/>
              </a:rPr>
              <a:t>Подолання викликів</a:t>
            </a:r>
            <a:endParaRPr sz="1900">
              <a:solidFill>
                <a:schemeClr val="dk1"/>
              </a:solidFill>
              <a:latin typeface="Calibri"/>
              <a:ea typeface="Calibri"/>
              <a:cs typeface="Calibri"/>
              <a:sym typeface="Calibri"/>
            </a:endParaRPr>
          </a:p>
        </p:txBody>
      </p:sp>
      <p:sp>
        <p:nvSpPr>
          <p:cNvPr id="528" name="Google Shape;528;p25"/>
          <p:cNvSpPr/>
          <p:nvPr/>
        </p:nvSpPr>
        <p:spPr>
          <a:xfrm>
            <a:off x="1047155" y="4887754"/>
            <a:ext cx="3899416" cy="1340168"/>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000000"/>
              </a:buClr>
              <a:buSzPts val="1600"/>
              <a:buFont typeface="Roboto Light"/>
              <a:buNone/>
            </a:pPr>
            <a:r>
              <a:rPr lang="en-US" sz="1600">
                <a:solidFill>
                  <a:srgbClr val="000000"/>
                </a:solidFill>
                <a:latin typeface="Roboto Light"/>
                <a:ea typeface="Roboto Light"/>
                <a:cs typeface="Roboto Light"/>
                <a:sym typeface="Roboto Light"/>
              </a:rPr>
              <a:t>Зусилля МОН та керівників ЗДО створюють міцну основу для подолання кадрових, фінансових та методичних перешкод.</a:t>
            </a:r>
            <a:endParaRPr sz="1600">
              <a:solidFill>
                <a:schemeClr val="dk1"/>
              </a:solidFill>
              <a:latin typeface="Calibri"/>
              <a:ea typeface="Calibri"/>
              <a:cs typeface="Calibri"/>
              <a:sym typeface="Calibri"/>
            </a:endParaRPr>
          </a:p>
        </p:txBody>
      </p:sp>
      <p:sp>
        <p:nvSpPr>
          <p:cNvPr id="529" name="Google Shape;529;p25"/>
          <p:cNvSpPr/>
          <p:nvPr/>
        </p:nvSpPr>
        <p:spPr>
          <a:xfrm>
            <a:off x="5156002" y="4244697"/>
            <a:ext cx="4318278" cy="2192655"/>
          </a:xfrm>
          <a:prstGeom prst="rect">
            <a:avLst/>
          </a:prstGeom>
          <a:solidFill>
            <a:srgbClr val="F5A3A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0" name="Google Shape;530;p25"/>
          <p:cNvSpPr/>
          <p:nvPr/>
        </p:nvSpPr>
        <p:spPr>
          <a:xfrm>
            <a:off x="5156002" y="4244697"/>
            <a:ext cx="22860" cy="2192655"/>
          </a:xfrm>
          <a:prstGeom prst="roundRect">
            <a:avLst>
              <a:gd fmla="val 137440" name="adj"/>
            </a:avLst>
          </a:prstGeom>
          <a:solidFill>
            <a:srgbClr val="DB898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1" name="Google Shape;531;p25"/>
          <p:cNvSpPr/>
          <p:nvPr/>
        </p:nvSpPr>
        <p:spPr>
          <a:xfrm>
            <a:off x="5365433" y="4454128"/>
            <a:ext cx="2846546" cy="308015"/>
          </a:xfrm>
          <a:prstGeom prst="rect">
            <a:avLst/>
          </a:prstGeom>
          <a:noFill/>
          <a:ln>
            <a:noFill/>
          </a:ln>
        </p:spPr>
        <p:txBody>
          <a:bodyPr anchorCtr="0" anchor="t" bIns="0" lIns="0" spcFirstLastPara="1" rIns="0" wrap="square" tIns="0">
            <a:noAutofit/>
          </a:bodyPr>
          <a:lstStyle/>
          <a:p>
            <a:pPr indent="0" lvl="0" marL="0" marR="0" rtl="0" algn="l">
              <a:lnSpc>
                <a:spcPct val="126315"/>
              </a:lnSpc>
              <a:spcBef>
                <a:spcPts val="0"/>
              </a:spcBef>
              <a:spcAft>
                <a:spcPts val="0"/>
              </a:spcAft>
              <a:buClr>
                <a:srgbClr val="000000"/>
              </a:buClr>
              <a:buSzPts val="1900"/>
              <a:buFont typeface="Red Hat Text"/>
              <a:buNone/>
            </a:pPr>
            <a:r>
              <a:rPr lang="en-US" sz="1900">
                <a:solidFill>
                  <a:srgbClr val="000000"/>
                </a:solidFill>
                <a:latin typeface="Red Hat Text"/>
                <a:ea typeface="Red Hat Text"/>
                <a:cs typeface="Red Hat Text"/>
                <a:sym typeface="Red Hat Text"/>
              </a:rPr>
              <a:t>Створення середовища</a:t>
            </a:r>
            <a:endParaRPr sz="1900">
              <a:solidFill>
                <a:schemeClr val="dk1"/>
              </a:solidFill>
              <a:latin typeface="Calibri"/>
              <a:ea typeface="Calibri"/>
              <a:cs typeface="Calibri"/>
              <a:sym typeface="Calibri"/>
            </a:endParaRPr>
          </a:p>
        </p:txBody>
      </p:sp>
      <p:sp>
        <p:nvSpPr>
          <p:cNvPr id="532" name="Google Shape;532;p25"/>
          <p:cNvSpPr/>
          <p:nvPr/>
        </p:nvSpPr>
        <p:spPr>
          <a:xfrm>
            <a:off x="5365433" y="4887754"/>
            <a:ext cx="3899416" cy="1340168"/>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000000"/>
              </a:buClr>
              <a:buSzPts val="1600"/>
              <a:buFont typeface="Roboto Light"/>
              <a:buNone/>
            </a:pPr>
            <a:r>
              <a:rPr lang="en-US" sz="1600">
                <a:solidFill>
                  <a:srgbClr val="000000"/>
                </a:solidFill>
                <a:latin typeface="Roboto Light"/>
                <a:ea typeface="Roboto Light"/>
                <a:cs typeface="Roboto Light"/>
                <a:sym typeface="Roboto Light"/>
              </a:rPr>
              <a:t>Активне формування англомовного середовища та використання сучасних методик ключові для ефективного засвоєння мови.</a:t>
            </a:r>
            <a:endParaRPr sz="1600">
              <a:solidFill>
                <a:schemeClr val="dk1"/>
              </a:solidFill>
              <a:latin typeface="Calibri"/>
              <a:ea typeface="Calibri"/>
              <a:cs typeface="Calibri"/>
              <a:sym typeface="Calibri"/>
            </a:endParaRPr>
          </a:p>
        </p:txBody>
      </p:sp>
      <p:sp>
        <p:nvSpPr>
          <p:cNvPr id="533" name="Google Shape;533;p25"/>
          <p:cNvSpPr/>
          <p:nvPr/>
        </p:nvSpPr>
        <p:spPr>
          <a:xfrm>
            <a:off x="9474279" y="4244697"/>
            <a:ext cx="4318278" cy="2192655"/>
          </a:xfrm>
          <a:prstGeom prst="rect">
            <a:avLst/>
          </a:prstGeom>
          <a:solidFill>
            <a:srgbClr val="F5A3A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4" name="Google Shape;534;p25"/>
          <p:cNvSpPr/>
          <p:nvPr/>
        </p:nvSpPr>
        <p:spPr>
          <a:xfrm>
            <a:off x="9474279" y="4244697"/>
            <a:ext cx="22860" cy="2192655"/>
          </a:xfrm>
          <a:prstGeom prst="roundRect">
            <a:avLst>
              <a:gd fmla="val 137440" name="adj"/>
            </a:avLst>
          </a:prstGeom>
          <a:solidFill>
            <a:srgbClr val="DB898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5" name="Google Shape;535;p25"/>
          <p:cNvSpPr/>
          <p:nvPr/>
        </p:nvSpPr>
        <p:spPr>
          <a:xfrm>
            <a:off x="9683710" y="4454128"/>
            <a:ext cx="2622471" cy="308015"/>
          </a:xfrm>
          <a:prstGeom prst="rect">
            <a:avLst/>
          </a:prstGeom>
          <a:noFill/>
          <a:ln>
            <a:noFill/>
          </a:ln>
        </p:spPr>
        <p:txBody>
          <a:bodyPr anchorCtr="0" anchor="t" bIns="0" lIns="0" spcFirstLastPara="1" rIns="0" wrap="square" tIns="0">
            <a:noAutofit/>
          </a:bodyPr>
          <a:lstStyle/>
          <a:p>
            <a:pPr indent="0" lvl="0" marL="0" marR="0" rtl="0" algn="l">
              <a:lnSpc>
                <a:spcPct val="126315"/>
              </a:lnSpc>
              <a:spcBef>
                <a:spcPts val="0"/>
              </a:spcBef>
              <a:spcAft>
                <a:spcPts val="0"/>
              </a:spcAft>
              <a:buClr>
                <a:srgbClr val="000000"/>
              </a:buClr>
              <a:buSzPts val="1900"/>
              <a:buFont typeface="Red Hat Text"/>
              <a:buNone/>
            </a:pPr>
            <a:r>
              <a:rPr lang="en-US" sz="1900">
                <a:solidFill>
                  <a:srgbClr val="000000"/>
                </a:solidFill>
                <a:latin typeface="Red Hat Text"/>
                <a:ea typeface="Red Hat Text"/>
                <a:cs typeface="Red Hat Text"/>
                <a:sym typeface="Red Hat Text"/>
              </a:rPr>
              <a:t>Співпраця з батьками</a:t>
            </a:r>
            <a:endParaRPr sz="1900">
              <a:solidFill>
                <a:schemeClr val="dk1"/>
              </a:solidFill>
              <a:latin typeface="Calibri"/>
              <a:ea typeface="Calibri"/>
              <a:cs typeface="Calibri"/>
              <a:sym typeface="Calibri"/>
            </a:endParaRPr>
          </a:p>
        </p:txBody>
      </p:sp>
      <p:sp>
        <p:nvSpPr>
          <p:cNvPr id="536" name="Google Shape;536;p25"/>
          <p:cNvSpPr/>
          <p:nvPr/>
        </p:nvSpPr>
        <p:spPr>
          <a:xfrm>
            <a:off x="9683710" y="4887754"/>
            <a:ext cx="3899416" cy="1005126"/>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000000"/>
              </a:buClr>
              <a:buSzPts val="1600"/>
              <a:buFont typeface="Roboto Light"/>
              <a:buNone/>
            </a:pPr>
            <a:r>
              <a:rPr lang="en-US" sz="1600">
                <a:solidFill>
                  <a:srgbClr val="000000"/>
                </a:solidFill>
                <a:latin typeface="Roboto Light"/>
                <a:ea typeface="Roboto Light"/>
                <a:cs typeface="Roboto Light"/>
                <a:sym typeface="Roboto Light"/>
              </a:rPr>
              <a:t>Взаємодія ЗДО та родин є запорукою успіху, забезпечуючи підтримку навчання вдома.</a:t>
            </a:r>
            <a:endParaRPr sz="1600">
              <a:solidFill>
                <a:schemeClr val="dk1"/>
              </a:solidFill>
              <a:latin typeface="Calibri"/>
              <a:ea typeface="Calibri"/>
              <a:cs typeface="Calibri"/>
              <a:sym typeface="Calibri"/>
            </a:endParaRPr>
          </a:p>
        </p:txBody>
      </p:sp>
      <p:sp>
        <p:nvSpPr>
          <p:cNvPr id="537" name="Google Shape;537;p25"/>
          <p:cNvSpPr/>
          <p:nvPr/>
        </p:nvSpPr>
        <p:spPr>
          <a:xfrm>
            <a:off x="837724" y="6672977"/>
            <a:ext cx="12954952" cy="335042"/>
          </a:xfrm>
          <a:prstGeom prst="rect">
            <a:avLst/>
          </a:prstGeom>
          <a:noFill/>
          <a:ln>
            <a:noFill/>
          </a:ln>
        </p:spPr>
        <p:txBody>
          <a:bodyPr anchorCtr="0" anchor="t" bIns="0" lIns="0" spcFirstLastPara="1" rIns="0" wrap="square" tIns="0">
            <a:noAutofit/>
          </a:bodyPr>
          <a:lstStyle/>
          <a:p>
            <a:pPr indent="0" lvl="0" marL="0" marR="0" rtl="0" algn="ctr">
              <a:lnSpc>
                <a:spcPct val="162500"/>
              </a:lnSpc>
              <a:spcBef>
                <a:spcPts val="0"/>
              </a:spcBef>
              <a:spcAft>
                <a:spcPts val="0"/>
              </a:spcAft>
              <a:buClr>
                <a:srgbClr val="3B3535"/>
              </a:buClr>
              <a:buSzPts val="1600"/>
              <a:buFont typeface="Roboto Light"/>
              <a:buNone/>
            </a:pPr>
            <a:r>
              <a:rPr b="1" lang="en-US" sz="2500">
                <a:solidFill>
                  <a:srgbClr val="3B3535"/>
                </a:solidFill>
                <a:latin typeface="Comic Sans MS"/>
                <a:ea typeface="Comic Sans MS"/>
                <a:cs typeface="Comic Sans MS"/>
                <a:sym typeface="Comic Sans MS"/>
              </a:rPr>
              <a:t>Дякуємо за увагу!</a:t>
            </a:r>
            <a:endParaRPr b="1" sz="2500">
              <a:solidFill>
                <a:schemeClr val="dk1"/>
              </a:solidFill>
              <a:latin typeface="Comic Sans MS"/>
              <a:ea typeface="Comic Sans MS"/>
              <a:cs typeface="Comic Sans MS"/>
              <a:sym typeface="Comic Sans MS"/>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2" name="Shape 542"/>
        <p:cNvGrpSpPr/>
        <p:nvPr/>
      </p:nvGrpSpPr>
      <p:grpSpPr>
        <a:xfrm>
          <a:off x="0" y="0"/>
          <a:ext cx="0" cy="0"/>
          <a:chOff x="0" y="0"/>
          <a:chExt cx="0" cy="0"/>
        </a:xfrm>
      </p:grpSpPr>
      <p:sp>
        <p:nvSpPr>
          <p:cNvPr id="543" name="Google Shape;543;p26"/>
          <p:cNvSpPr/>
          <p:nvPr/>
        </p:nvSpPr>
        <p:spPr>
          <a:xfrm>
            <a:off x="837724" y="1138118"/>
            <a:ext cx="3310771" cy="308015"/>
          </a:xfrm>
          <a:prstGeom prst="rect">
            <a:avLst/>
          </a:prstGeom>
          <a:noFill/>
          <a:ln>
            <a:noFill/>
          </a:ln>
        </p:spPr>
        <p:txBody>
          <a:bodyPr anchorCtr="0" anchor="t" bIns="0" lIns="0" spcFirstLastPara="1" rIns="0" wrap="square" tIns="0">
            <a:noAutofit/>
          </a:bodyPr>
          <a:lstStyle/>
          <a:p>
            <a:pPr indent="0" lvl="0" marL="0" marR="0" rtl="0" algn="l">
              <a:lnSpc>
                <a:spcPct val="126315"/>
              </a:lnSpc>
              <a:spcBef>
                <a:spcPts val="0"/>
              </a:spcBef>
              <a:spcAft>
                <a:spcPts val="0"/>
              </a:spcAft>
              <a:buClr>
                <a:srgbClr val="1F1E1E"/>
              </a:buClr>
              <a:buSzPts val="1900"/>
              <a:buFont typeface="Red Hat Text"/>
              <a:buNone/>
            </a:pPr>
            <a:r>
              <a:rPr lang="en-US" sz="1900">
                <a:solidFill>
                  <a:srgbClr val="1F1E1E"/>
                </a:solidFill>
                <a:latin typeface="Red Hat Text"/>
                <a:ea typeface="Red Hat Text"/>
                <a:cs typeface="Red Hat Text"/>
                <a:sym typeface="Red Hat Text"/>
              </a:rPr>
              <a:t>Висновок та наступні кроки</a:t>
            </a:r>
            <a:endParaRPr sz="1900">
              <a:solidFill>
                <a:schemeClr val="dk1"/>
              </a:solidFill>
              <a:latin typeface="Calibri"/>
              <a:ea typeface="Calibri"/>
              <a:cs typeface="Calibri"/>
              <a:sym typeface="Calibri"/>
            </a:endParaRPr>
          </a:p>
        </p:txBody>
      </p:sp>
      <p:sp>
        <p:nvSpPr>
          <p:cNvPr id="544" name="Google Shape;544;p26"/>
          <p:cNvSpPr/>
          <p:nvPr/>
        </p:nvSpPr>
        <p:spPr>
          <a:xfrm>
            <a:off x="837724" y="1655564"/>
            <a:ext cx="12954952" cy="1700213"/>
          </a:xfrm>
          <a:prstGeom prst="rect">
            <a:avLst/>
          </a:prstGeom>
          <a:noFill/>
          <a:ln>
            <a:noFill/>
          </a:ln>
        </p:spPr>
        <p:txBody>
          <a:bodyPr anchorCtr="0" anchor="t" bIns="0" lIns="0" spcFirstLastPara="1" rIns="0" wrap="square" tIns="0">
            <a:noAutofit/>
          </a:bodyPr>
          <a:lstStyle/>
          <a:p>
            <a:pPr indent="0" lvl="0" marL="0" marR="0" rtl="0" algn="l">
              <a:lnSpc>
                <a:spcPct val="124299"/>
              </a:lnSpc>
              <a:spcBef>
                <a:spcPts val="0"/>
              </a:spcBef>
              <a:spcAft>
                <a:spcPts val="0"/>
              </a:spcAft>
              <a:buClr>
                <a:srgbClr val="1F1E1E"/>
              </a:buClr>
              <a:buSzPts val="5350"/>
              <a:buFont typeface="Red Hat Text"/>
              <a:buNone/>
            </a:pPr>
            <a:r>
              <a:rPr lang="en-US" sz="5350">
                <a:solidFill>
                  <a:srgbClr val="1F1E1E"/>
                </a:solidFill>
                <a:latin typeface="Red Hat Text"/>
                <a:ea typeface="Red Hat Text"/>
                <a:cs typeface="Red Hat Text"/>
                <a:sym typeface="Red Hat Text"/>
              </a:rPr>
              <a:t>Майбутнє Білінгвізму починається сьогодні!</a:t>
            </a:r>
            <a:endParaRPr sz="5350">
              <a:solidFill>
                <a:schemeClr val="dk1"/>
              </a:solidFill>
              <a:latin typeface="Calibri"/>
              <a:ea typeface="Calibri"/>
              <a:cs typeface="Calibri"/>
              <a:sym typeface="Calibri"/>
            </a:endParaRPr>
          </a:p>
        </p:txBody>
      </p:sp>
      <p:sp>
        <p:nvSpPr>
          <p:cNvPr id="545" name="Google Shape;545;p26"/>
          <p:cNvSpPr/>
          <p:nvPr/>
        </p:nvSpPr>
        <p:spPr>
          <a:xfrm>
            <a:off x="837724" y="3669863"/>
            <a:ext cx="471249" cy="471249"/>
          </a:xfrm>
          <a:prstGeom prst="roundRect">
            <a:avLst>
              <a:gd fmla="val 6667" name="adj"/>
            </a:avLst>
          </a:prstGeom>
          <a:solidFill>
            <a:srgbClr val="F3E8E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546" name="Google Shape;546;p26"/>
          <p:cNvPicPr preferRelativeResize="0"/>
          <p:nvPr/>
        </p:nvPicPr>
        <p:blipFill rotWithShape="1">
          <a:blip r:embed="rId3">
            <a:alphaModFix/>
          </a:blip>
          <a:srcRect b="0" l="0" r="0" t="0"/>
          <a:stretch/>
        </p:blipFill>
        <p:spPr>
          <a:xfrm>
            <a:off x="925532" y="3720703"/>
            <a:ext cx="295632" cy="369570"/>
          </a:xfrm>
          <a:prstGeom prst="rect">
            <a:avLst/>
          </a:prstGeom>
          <a:noFill/>
          <a:ln>
            <a:noFill/>
          </a:ln>
        </p:spPr>
      </p:pic>
      <p:sp>
        <p:nvSpPr>
          <p:cNvPr id="547" name="Google Shape;547;p26"/>
          <p:cNvSpPr/>
          <p:nvPr/>
        </p:nvSpPr>
        <p:spPr>
          <a:xfrm>
            <a:off x="1518404" y="3741777"/>
            <a:ext cx="2641521" cy="308015"/>
          </a:xfrm>
          <a:prstGeom prst="rect">
            <a:avLst/>
          </a:prstGeom>
          <a:noFill/>
          <a:ln>
            <a:noFill/>
          </a:ln>
        </p:spPr>
        <p:txBody>
          <a:bodyPr anchorCtr="0" anchor="t" bIns="0" lIns="0" spcFirstLastPara="1" rIns="0" wrap="square" tIns="0">
            <a:noAutofit/>
          </a:bodyPr>
          <a:lstStyle/>
          <a:p>
            <a:pPr indent="0" lvl="0" marL="0" marR="0" rtl="0" algn="l">
              <a:lnSpc>
                <a:spcPct val="126315"/>
              </a:lnSpc>
              <a:spcBef>
                <a:spcPts val="0"/>
              </a:spcBef>
              <a:spcAft>
                <a:spcPts val="0"/>
              </a:spcAft>
              <a:buClr>
                <a:srgbClr val="3B3535"/>
              </a:buClr>
              <a:buSzPts val="1900"/>
              <a:buFont typeface="Red Hat Text"/>
              <a:buNone/>
            </a:pPr>
            <a:r>
              <a:rPr lang="en-US" sz="1900">
                <a:solidFill>
                  <a:srgbClr val="3B3535"/>
                </a:solidFill>
                <a:latin typeface="Red Hat Text"/>
                <a:ea typeface="Red Hat Text"/>
                <a:cs typeface="Red Hat Text"/>
                <a:sym typeface="Red Hat Text"/>
              </a:rPr>
              <a:t>Інвестиція в майбутнє</a:t>
            </a:r>
            <a:endParaRPr sz="1900">
              <a:solidFill>
                <a:schemeClr val="dk1"/>
              </a:solidFill>
              <a:latin typeface="Calibri"/>
              <a:ea typeface="Calibri"/>
              <a:cs typeface="Calibri"/>
              <a:sym typeface="Calibri"/>
            </a:endParaRPr>
          </a:p>
        </p:txBody>
      </p:sp>
      <p:sp>
        <p:nvSpPr>
          <p:cNvPr id="548" name="Google Shape;548;p26"/>
          <p:cNvSpPr/>
          <p:nvPr/>
        </p:nvSpPr>
        <p:spPr>
          <a:xfrm>
            <a:off x="1518404" y="4175403"/>
            <a:ext cx="3463052" cy="1675209"/>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oboto Light"/>
              <a:buNone/>
            </a:pPr>
            <a:r>
              <a:rPr lang="en-US" sz="1600">
                <a:solidFill>
                  <a:srgbClr val="3B3535"/>
                </a:solidFill>
                <a:latin typeface="Roboto Light"/>
                <a:ea typeface="Roboto Light"/>
                <a:cs typeface="Roboto Light"/>
                <a:sym typeface="Roboto Light"/>
              </a:rPr>
              <a:t>Раннє вивчення англійської мови – це не просто додатковий предмет, а фундаментальна інвестиція в когнітивний розвиток дітей та їхнє успішне майбутнє.</a:t>
            </a:r>
            <a:endParaRPr sz="1600">
              <a:solidFill>
                <a:schemeClr val="dk1"/>
              </a:solidFill>
              <a:latin typeface="Calibri"/>
              <a:ea typeface="Calibri"/>
              <a:cs typeface="Calibri"/>
              <a:sym typeface="Calibri"/>
            </a:endParaRPr>
          </a:p>
        </p:txBody>
      </p:sp>
      <p:sp>
        <p:nvSpPr>
          <p:cNvPr id="549" name="Google Shape;549;p26"/>
          <p:cNvSpPr/>
          <p:nvPr/>
        </p:nvSpPr>
        <p:spPr>
          <a:xfrm>
            <a:off x="5243274" y="3669863"/>
            <a:ext cx="471249" cy="471249"/>
          </a:xfrm>
          <a:prstGeom prst="roundRect">
            <a:avLst>
              <a:gd fmla="val 6667" name="adj"/>
            </a:avLst>
          </a:prstGeom>
          <a:solidFill>
            <a:srgbClr val="F3E8E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550" name="Google Shape;550;p26"/>
          <p:cNvPicPr preferRelativeResize="0"/>
          <p:nvPr/>
        </p:nvPicPr>
        <p:blipFill rotWithShape="1">
          <a:blip r:embed="rId4">
            <a:alphaModFix/>
          </a:blip>
          <a:srcRect b="0" l="0" r="0" t="0"/>
          <a:stretch/>
        </p:blipFill>
        <p:spPr>
          <a:xfrm>
            <a:off x="5331083" y="3720703"/>
            <a:ext cx="295632" cy="369570"/>
          </a:xfrm>
          <a:prstGeom prst="rect">
            <a:avLst/>
          </a:prstGeom>
          <a:noFill/>
          <a:ln>
            <a:noFill/>
          </a:ln>
        </p:spPr>
      </p:pic>
      <p:sp>
        <p:nvSpPr>
          <p:cNvPr id="551" name="Google Shape;551;p26"/>
          <p:cNvSpPr/>
          <p:nvPr/>
        </p:nvSpPr>
        <p:spPr>
          <a:xfrm>
            <a:off x="5923955" y="3741777"/>
            <a:ext cx="2688431" cy="308015"/>
          </a:xfrm>
          <a:prstGeom prst="rect">
            <a:avLst/>
          </a:prstGeom>
          <a:noFill/>
          <a:ln>
            <a:noFill/>
          </a:ln>
        </p:spPr>
        <p:txBody>
          <a:bodyPr anchorCtr="0" anchor="t" bIns="0" lIns="0" spcFirstLastPara="1" rIns="0" wrap="square" tIns="0">
            <a:noAutofit/>
          </a:bodyPr>
          <a:lstStyle/>
          <a:p>
            <a:pPr indent="0" lvl="0" marL="0" marR="0" rtl="0" algn="l">
              <a:lnSpc>
                <a:spcPct val="126315"/>
              </a:lnSpc>
              <a:spcBef>
                <a:spcPts val="0"/>
              </a:spcBef>
              <a:spcAft>
                <a:spcPts val="0"/>
              </a:spcAft>
              <a:buClr>
                <a:srgbClr val="3B3535"/>
              </a:buClr>
              <a:buSzPts val="1900"/>
              <a:buFont typeface="Red Hat Text"/>
              <a:buNone/>
            </a:pPr>
            <a:r>
              <a:rPr lang="en-US" sz="1900">
                <a:solidFill>
                  <a:srgbClr val="3B3535"/>
                </a:solidFill>
                <a:latin typeface="Red Hat Text"/>
                <a:ea typeface="Red Hat Text"/>
                <a:cs typeface="Red Hat Text"/>
                <a:sym typeface="Red Hat Text"/>
              </a:rPr>
              <a:t>Гармонійна інтеграція</a:t>
            </a:r>
            <a:endParaRPr sz="1900">
              <a:solidFill>
                <a:schemeClr val="dk1"/>
              </a:solidFill>
              <a:latin typeface="Calibri"/>
              <a:ea typeface="Calibri"/>
              <a:cs typeface="Calibri"/>
              <a:sym typeface="Calibri"/>
            </a:endParaRPr>
          </a:p>
        </p:txBody>
      </p:sp>
      <p:sp>
        <p:nvSpPr>
          <p:cNvPr id="552" name="Google Shape;552;p26"/>
          <p:cNvSpPr/>
          <p:nvPr/>
        </p:nvSpPr>
        <p:spPr>
          <a:xfrm>
            <a:off x="5923955" y="4175403"/>
            <a:ext cx="3463052" cy="2010251"/>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oboto Light"/>
              <a:buNone/>
            </a:pPr>
            <a:r>
              <a:rPr lang="en-US" sz="1600">
                <a:solidFill>
                  <a:srgbClr val="3B3535"/>
                </a:solidFill>
                <a:latin typeface="Roboto Light"/>
                <a:ea typeface="Roboto Light"/>
                <a:cs typeface="Roboto Light"/>
                <a:sym typeface="Roboto Light"/>
              </a:rPr>
              <a:t>Законодавчі ініціативи забезпечують планомірне та системне впровадження англійської мови, що дозволить дітям легко адаптуватися до нових вимог.</a:t>
            </a:r>
            <a:endParaRPr sz="1600">
              <a:solidFill>
                <a:schemeClr val="dk1"/>
              </a:solidFill>
              <a:latin typeface="Calibri"/>
              <a:ea typeface="Calibri"/>
              <a:cs typeface="Calibri"/>
              <a:sym typeface="Calibri"/>
            </a:endParaRPr>
          </a:p>
        </p:txBody>
      </p:sp>
      <p:sp>
        <p:nvSpPr>
          <p:cNvPr id="553" name="Google Shape;553;p26"/>
          <p:cNvSpPr/>
          <p:nvPr/>
        </p:nvSpPr>
        <p:spPr>
          <a:xfrm>
            <a:off x="9648825" y="3669863"/>
            <a:ext cx="471249" cy="471249"/>
          </a:xfrm>
          <a:prstGeom prst="roundRect">
            <a:avLst>
              <a:gd fmla="val 6667" name="adj"/>
            </a:avLst>
          </a:prstGeom>
          <a:solidFill>
            <a:srgbClr val="F3E8E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554" name="Google Shape;554;p26"/>
          <p:cNvPicPr preferRelativeResize="0"/>
          <p:nvPr/>
        </p:nvPicPr>
        <p:blipFill rotWithShape="1">
          <a:blip r:embed="rId5">
            <a:alphaModFix/>
          </a:blip>
          <a:srcRect b="0" l="0" r="0" t="0"/>
          <a:stretch/>
        </p:blipFill>
        <p:spPr>
          <a:xfrm>
            <a:off x="9736634" y="3720703"/>
            <a:ext cx="295632" cy="369570"/>
          </a:xfrm>
          <a:prstGeom prst="rect">
            <a:avLst/>
          </a:prstGeom>
          <a:noFill/>
          <a:ln>
            <a:noFill/>
          </a:ln>
        </p:spPr>
      </p:pic>
      <p:sp>
        <p:nvSpPr>
          <p:cNvPr id="555" name="Google Shape;555;p26"/>
          <p:cNvSpPr/>
          <p:nvPr/>
        </p:nvSpPr>
        <p:spPr>
          <a:xfrm>
            <a:off x="10329505" y="3741777"/>
            <a:ext cx="2464118" cy="308015"/>
          </a:xfrm>
          <a:prstGeom prst="rect">
            <a:avLst/>
          </a:prstGeom>
          <a:noFill/>
          <a:ln>
            <a:noFill/>
          </a:ln>
        </p:spPr>
        <p:txBody>
          <a:bodyPr anchorCtr="0" anchor="t" bIns="0" lIns="0" spcFirstLastPara="1" rIns="0" wrap="square" tIns="0">
            <a:noAutofit/>
          </a:bodyPr>
          <a:lstStyle/>
          <a:p>
            <a:pPr indent="0" lvl="0" marL="0" marR="0" rtl="0" algn="l">
              <a:lnSpc>
                <a:spcPct val="126315"/>
              </a:lnSpc>
              <a:spcBef>
                <a:spcPts val="0"/>
              </a:spcBef>
              <a:spcAft>
                <a:spcPts val="0"/>
              </a:spcAft>
              <a:buClr>
                <a:srgbClr val="3B3535"/>
              </a:buClr>
              <a:buSzPts val="1900"/>
              <a:buFont typeface="Red Hat Text"/>
              <a:buNone/>
            </a:pPr>
            <a:r>
              <a:rPr lang="en-US" sz="1900">
                <a:solidFill>
                  <a:srgbClr val="3B3535"/>
                </a:solidFill>
                <a:latin typeface="Red Hat Text"/>
                <a:ea typeface="Red Hat Text"/>
                <a:cs typeface="Red Hat Text"/>
                <a:sym typeface="Red Hat Text"/>
              </a:rPr>
              <a:t>Світові можливості</a:t>
            </a:r>
            <a:endParaRPr sz="1900">
              <a:solidFill>
                <a:schemeClr val="dk1"/>
              </a:solidFill>
              <a:latin typeface="Calibri"/>
              <a:ea typeface="Calibri"/>
              <a:cs typeface="Calibri"/>
              <a:sym typeface="Calibri"/>
            </a:endParaRPr>
          </a:p>
        </p:txBody>
      </p:sp>
      <p:sp>
        <p:nvSpPr>
          <p:cNvPr id="556" name="Google Shape;556;p26"/>
          <p:cNvSpPr/>
          <p:nvPr/>
        </p:nvSpPr>
        <p:spPr>
          <a:xfrm>
            <a:off x="10329505" y="4175403"/>
            <a:ext cx="3463171" cy="1675209"/>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oboto Light"/>
              <a:buNone/>
            </a:pPr>
            <a:r>
              <a:rPr lang="en-US" sz="1600">
                <a:solidFill>
                  <a:srgbClr val="3B3535"/>
                </a:solidFill>
                <a:latin typeface="Roboto Light"/>
                <a:ea typeface="Roboto Light"/>
                <a:cs typeface="Roboto Light"/>
                <a:sym typeface="Roboto Light"/>
              </a:rPr>
              <a:t>Володіння англійською мовою відкриває двері до глобального спілкування, культурного обміну та широких освітніх і кар'єрних перспектив.</a:t>
            </a:r>
            <a:endParaRPr sz="1600">
              <a:solidFill>
                <a:schemeClr val="dk1"/>
              </a:solidFill>
              <a:latin typeface="Calibri"/>
              <a:ea typeface="Calibri"/>
              <a:cs typeface="Calibri"/>
              <a:sym typeface="Calibri"/>
            </a:endParaRPr>
          </a:p>
        </p:txBody>
      </p:sp>
      <p:sp>
        <p:nvSpPr>
          <p:cNvPr id="557" name="Google Shape;557;p26"/>
          <p:cNvSpPr/>
          <p:nvPr/>
        </p:nvSpPr>
        <p:spPr>
          <a:xfrm>
            <a:off x="837724" y="6421279"/>
            <a:ext cx="12954952" cy="670084"/>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oboto Light"/>
              <a:buNone/>
            </a:pPr>
            <a:r>
              <a:rPr lang="en-US" sz="1600">
                <a:solidFill>
                  <a:srgbClr val="3B3535"/>
                </a:solidFill>
                <a:latin typeface="Roboto Light"/>
                <a:ea typeface="Roboto Light"/>
                <a:cs typeface="Roboto Light"/>
                <a:sym typeface="Roboto Light"/>
              </a:rPr>
              <a:t>Ми запрошуємо вас активно долучатися до цього процесу, створюючи сприятливе та стимулююче середовище для мовного розвитку наших дошкільників. Разом ми закладемо міцний фундамент для світлого майбутнього України!</a:t>
            </a:r>
            <a:endParaRPr sz="1600">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 name="Shape 86"/>
        <p:cNvGrpSpPr/>
        <p:nvPr/>
      </p:nvGrpSpPr>
      <p:grpSpPr>
        <a:xfrm>
          <a:off x="0" y="0"/>
          <a:ext cx="0" cy="0"/>
          <a:chOff x="0" y="0"/>
          <a:chExt cx="0" cy="0"/>
        </a:xfrm>
      </p:grpSpPr>
      <p:sp>
        <p:nvSpPr>
          <p:cNvPr id="87" name="Google Shape;87;p4"/>
          <p:cNvSpPr/>
          <p:nvPr/>
        </p:nvSpPr>
        <p:spPr>
          <a:xfrm>
            <a:off x="809268" y="1218248"/>
            <a:ext cx="10171867" cy="821174"/>
          </a:xfrm>
          <a:prstGeom prst="rect">
            <a:avLst/>
          </a:prstGeom>
          <a:noFill/>
          <a:ln>
            <a:noFill/>
          </a:ln>
        </p:spPr>
        <p:txBody>
          <a:bodyPr anchorCtr="0" anchor="t" bIns="0" lIns="0" spcFirstLastPara="1" rIns="0" wrap="square" tIns="0">
            <a:noAutofit/>
          </a:bodyPr>
          <a:lstStyle/>
          <a:p>
            <a:pPr indent="0" lvl="0" marL="0" marR="0" rtl="0" algn="l">
              <a:lnSpc>
                <a:spcPct val="125242"/>
              </a:lnSpc>
              <a:spcBef>
                <a:spcPts val="0"/>
              </a:spcBef>
              <a:spcAft>
                <a:spcPts val="0"/>
              </a:spcAft>
              <a:buClr>
                <a:srgbClr val="1F1E1E"/>
              </a:buClr>
              <a:buSzPts val="5150"/>
              <a:buFont typeface="Red Hat Text"/>
              <a:buNone/>
            </a:pPr>
            <a:r>
              <a:rPr lang="en-US" sz="5150">
                <a:solidFill>
                  <a:srgbClr val="1F1E1E"/>
                </a:solidFill>
                <a:latin typeface="Red Hat Text"/>
                <a:ea typeface="Red Hat Text"/>
                <a:cs typeface="Red Hat Text"/>
                <a:sym typeface="Red Hat Text"/>
              </a:rPr>
              <a:t>Ключові Законодавчі Ініціативи</a:t>
            </a:r>
            <a:endParaRPr sz="5150">
              <a:solidFill>
                <a:schemeClr val="dk1"/>
              </a:solidFill>
              <a:latin typeface="Calibri"/>
              <a:ea typeface="Calibri"/>
              <a:cs typeface="Calibri"/>
              <a:sym typeface="Calibri"/>
            </a:endParaRPr>
          </a:p>
        </p:txBody>
      </p:sp>
      <p:sp>
        <p:nvSpPr>
          <p:cNvPr id="88" name="Google Shape;88;p4"/>
          <p:cNvSpPr/>
          <p:nvPr/>
        </p:nvSpPr>
        <p:spPr>
          <a:xfrm>
            <a:off x="809268" y="2342912"/>
            <a:ext cx="13011864" cy="970836"/>
          </a:xfrm>
          <a:prstGeom prst="rect">
            <a:avLst/>
          </a:prstGeom>
          <a:noFill/>
          <a:ln>
            <a:noFill/>
          </a:ln>
        </p:spPr>
        <p:txBody>
          <a:bodyPr anchorCtr="0" anchor="t" bIns="0" lIns="0" spcFirstLastPara="1" rIns="0" wrap="square" tIns="0">
            <a:noAutofit/>
          </a:bodyPr>
          <a:lstStyle/>
          <a:p>
            <a:pPr indent="0" lvl="0" marL="0" marR="0" rtl="0" algn="l">
              <a:lnSpc>
                <a:spcPct val="161290"/>
              </a:lnSpc>
              <a:spcBef>
                <a:spcPts val="0"/>
              </a:spcBef>
              <a:spcAft>
                <a:spcPts val="0"/>
              </a:spcAft>
              <a:buClr>
                <a:srgbClr val="3B3535"/>
              </a:buClr>
              <a:buSzPts val="1550"/>
              <a:buFont typeface="Roboto Light"/>
              <a:buNone/>
            </a:pPr>
            <a:r>
              <a:rPr lang="en-US" sz="1550">
                <a:solidFill>
                  <a:srgbClr val="3B3535"/>
                </a:solidFill>
                <a:latin typeface="Roboto Light"/>
                <a:ea typeface="Roboto Light"/>
                <a:cs typeface="Roboto Light"/>
                <a:sym typeface="Roboto Light"/>
              </a:rPr>
              <a:t>Інтеграція англійської мови в дошкільну освіту в Україні підкріплена важливими законодавчими актами, які визначають рамки та терміни її впровадження. Ці закони забезпечують правову основу для суттєвих змін в освітній системі, спрямованих на підвищення якості дошкільної освіти та гармонійний розвиток дітей.</a:t>
            </a:r>
            <a:endParaRPr sz="1550">
              <a:solidFill>
                <a:schemeClr val="dk1"/>
              </a:solidFill>
              <a:latin typeface="Calibri"/>
              <a:ea typeface="Calibri"/>
              <a:cs typeface="Calibri"/>
              <a:sym typeface="Calibri"/>
            </a:endParaRPr>
          </a:p>
        </p:txBody>
      </p:sp>
      <p:sp>
        <p:nvSpPr>
          <p:cNvPr id="89" name="Google Shape;89;p4"/>
          <p:cNvSpPr/>
          <p:nvPr/>
        </p:nvSpPr>
        <p:spPr>
          <a:xfrm>
            <a:off x="7303770" y="3541276"/>
            <a:ext cx="22860" cy="3969782"/>
          </a:xfrm>
          <a:prstGeom prst="roundRect">
            <a:avLst>
              <a:gd fmla="val 132768" name="adj"/>
            </a:avLst>
          </a:prstGeom>
          <a:solidFill>
            <a:srgbClr val="D9CEC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 name="Google Shape;90;p4"/>
          <p:cNvSpPr/>
          <p:nvPr/>
        </p:nvSpPr>
        <p:spPr>
          <a:xfrm>
            <a:off x="6503491" y="3757374"/>
            <a:ext cx="606981" cy="22860"/>
          </a:xfrm>
          <a:prstGeom prst="roundRect">
            <a:avLst>
              <a:gd fmla="val 132768" name="adj"/>
            </a:avLst>
          </a:prstGeom>
          <a:solidFill>
            <a:srgbClr val="D9CEC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4"/>
          <p:cNvSpPr/>
          <p:nvPr/>
        </p:nvSpPr>
        <p:spPr>
          <a:xfrm>
            <a:off x="7087612" y="3541276"/>
            <a:ext cx="455176" cy="455176"/>
          </a:xfrm>
          <a:prstGeom prst="roundRect">
            <a:avLst>
              <a:gd fmla="val 6668" name="adj"/>
            </a:avLst>
          </a:prstGeom>
          <a:solidFill>
            <a:srgbClr val="F3E8E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 name="Google Shape;92;p4"/>
          <p:cNvSpPr/>
          <p:nvPr/>
        </p:nvSpPr>
        <p:spPr>
          <a:xfrm>
            <a:off x="7172325" y="3590270"/>
            <a:ext cx="285631" cy="357068"/>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3B3535"/>
              </a:buClr>
              <a:buSzPts val="2200"/>
              <a:buFont typeface="Red Hat Text"/>
              <a:buNone/>
            </a:pPr>
            <a:r>
              <a:rPr lang="en-US" sz="2200">
                <a:solidFill>
                  <a:srgbClr val="3B3535"/>
                </a:solidFill>
                <a:latin typeface="Red Hat Text"/>
                <a:ea typeface="Red Hat Text"/>
                <a:cs typeface="Red Hat Text"/>
                <a:sym typeface="Red Hat Text"/>
              </a:rPr>
              <a:t>1</a:t>
            </a:r>
            <a:endParaRPr sz="2200">
              <a:solidFill>
                <a:schemeClr val="dk1"/>
              </a:solidFill>
              <a:latin typeface="Calibri"/>
              <a:ea typeface="Calibri"/>
              <a:cs typeface="Calibri"/>
              <a:sym typeface="Calibri"/>
            </a:endParaRPr>
          </a:p>
        </p:txBody>
      </p:sp>
      <p:sp>
        <p:nvSpPr>
          <p:cNvPr id="93" name="Google Shape;93;p4"/>
          <p:cNvSpPr/>
          <p:nvPr/>
        </p:nvSpPr>
        <p:spPr>
          <a:xfrm>
            <a:off x="809268" y="3610808"/>
            <a:ext cx="5494258" cy="594836"/>
          </a:xfrm>
          <a:prstGeom prst="rect">
            <a:avLst/>
          </a:prstGeom>
          <a:noFill/>
          <a:ln>
            <a:noFill/>
          </a:ln>
        </p:spPr>
        <p:txBody>
          <a:bodyPr anchorCtr="0" anchor="t" bIns="0" lIns="0" spcFirstLastPara="1" rIns="0" wrap="square" tIns="0">
            <a:noAutofit/>
          </a:bodyPr>
          <a:lstStyle/>
          <a:p>
            <a:pPr indent="0" lvl="0" marL="0" marR="0" rtl="0" algn="r">
              <a:lnSpc>
                <a:spcPct val="124324"/>
              </a:lnSpc>
              <a:spcBef>
                <a:spcPts val="0"/>
              </a:spcBef>
              <a:spcAft>
                <a:spcPts val="0"/>
              </a:spcAft>
              <a:buClr>
                <a:srgbClr val="3B3535"/>
              </a:buClr>
              <a:buSzPts val="1850"/>
              <a:buFont typeface="Red Hat Text"/>
              <a:buNone/>
            </a:pPr>
            <a:r>
              <a:rPr lang="en-US" sz="1850">
                <a:solidFill>
                  <a:srgbClr val="3B3535"/>
                </a:solidFill>
                <a:latin typeface="Red Hat Text"/>
                <a:ea typeface="Red Hat Text"/>
                <a:cs typeface="Red Hat Text"/>
                <a:sym typeface="Red Hat Text"/>
              </a:rPr>
              <a:t>Закон України "Про дошкільну освіту" (від 01.01.2025)</a:t>
            </a:r>
            <a:endParaRPr sz="1850">
              <a:solidFill>
                <a:schemeClr val="dk1"/>
              </a:solidFill>
              <a:latin typeface="Calibri"/>
              <a:ea typeface="Calibri"/>
              <a:cs typeface="Calibri"/>
              <a:sym typeface="Calibri"/>
            </a:endParaRPr>
          </a:p>
        </p:txBody>
      </p:sp>
      <p:sp>
        <p:nvSpPr>
          <p:cNvPr id="94" name="Google Shape;94;p4"/>
          <p:cNvSpPr/>
          <p:nvPr/>
        </p:nvSpPr>
        <p:spPr>
          <a:xfrm>
            <a:off x="809268" y="4326969"/>
            <a:ext cx="5494258" cy="1618059"/>
          </a:xfrm>
          <a:prstGeom prst="rect">
            <a:avLst/>
          </a:prstGeom>
          <a:noFill/>
          <a:ln>
            <a:noFill/>
          </a:ln>
        </p:spPr>
        <p:txBody>
          <a:bodyPr anchorCtr="0" anchor="t" bIns="0" lIns="0" spcFirstLastPara="1" rIns="0" wrap="square" tIns="0">
            <a:noAutofit/>
          </a:bodyPr>
          <a:lstStyle/>
          <a:p>
            <a:pPr indent="0" lvl="0" marL="0" marR="0" rtl="0" algn="l">
              <a:lnSpc>
                <a:spcPct val="161290"/>
              </a:lnSpc>
              <a:spcBef>
                <a:spcPts val="0"/>
              </a:spcBef>
              <a:spcAft>
                <a:spcPts val="0"/>
              </a:spcAft>
              <a:buClr>
                <a:srgbClr val="3B3535"/>
              </a:buClr>
              <a:buSzPts val="1550"/>
              <a:buFont typeface="Roboto Light"/>
              <a:buNone/>
            </a:pPr>
            <a:r>
              <a:rPr lang="en-US" sz="1550">
                <a:solidFill>
                  <a:srgbClr val="3B3535"/>
                </a:solidFill>
                <a:latin typeface="Roboto Light"/>
                <a:ea typeface="Roboto Light"/>
                <a:cs typeface="Roboto Light"/>
                <a:sym typeface="Roboto Light"/>
              </a:rPr>
              <a:t>Цей ключовий закон є основоположним для підвищення якості дошкільної освіти в Україні. Він підтверджує право кожної дитини на здобуття дошкільної освіти державною мовою та зобов'язує всі ЗДО забезпечити опанування вихованцями державної мови.Сприяє вивченню мов міжнародного спілкування , насамперед англійської мови , в державних та комунальних закладах освіти.</a:t>
            </a:r>
            <a:endParaRPr sz="1550">
              <a:solidFill>
                <a:schemeClr val="dk1"/>
              </a:solidFill>
              <a:latin typeface="Calibri"/>
              <a:ea typeface="Calibri"/>
              <a:cs typeface="Calibri"/>
              <a:sym typeface="Calibri"/>
            </a:endParaRPr>
          </a:p>
        </p:txBody>
      </p:sp>
      <p:sp>
        <p:nvSpPr>
          <p:cNvPr id="95" name="Google Shape;95;p4"/>
          <p:cNvSpPr/>
          <p:nvPr/>
        </p:nvSpPr>
        <p:spPr>
          <a:xfrm>
            <a:off x="7519928" y="4971217"/>
            <a:ext cx="606981" cy="22860"/>
          </a:xfrm>
          <a:prstGeom prst="roundRect">
            <a:avLst>
              <a:gd fmla="val 132768" name="adj"/>
            </a:avLst>
          </a:prstGeom>
          <a:solidFill>
            <a:srgbClr val="D9CEC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4"/>
          <p:cNvSpPr/>
          <p:nvPr/>
        </p:nvSpPr>
        <p:spPr>
          <a:xfrm>
            <a:off x="7087612" y="4755118"/>
            <a:ext cx="455176" cy="455176"/>
          </a:xfrm>
          <a:prstGeom prst="roundRect">
            <a:avLst>
              <a:gd fmla="val 6668" name="adj"/>
            </a:avLst>
          </a:prstGeom>
          <a:solidFill>
            <a:srgbClr val="F3E8E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 name="Google Shape;97;p4"/>
          <p:cNvSpPr/>
          <p:nvPr/>
        </p:nvSpPr>
        <p:spPr>
          <a:xfrm>
            <a:off x="7172325" y="4804112"/>
            <a:ext cx="285631" cy="357068"/>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3B3535"/>
              </a:buClr>
              <a:buSzPts val="2200"/>
              <a:buFont typeface="Red Hat Text"/>
              <a:buNone/>
            </a:pPr>
            <a:r>
              <a:rPr lang="en-US" sz="2200">
                <a:solidFill>
                  <a:srgbClr val="3B3535"/>
                </a:solidFill>
                <a:latin typeface="Red Hat Text"/>
                <a:ea typeface="Red Hat Text"/>
                <a:cs typeface="Red Hat Text"/>
                <a:sym typeface="Red Hat Text"/>
              </a:rPr>
              <a:t>2</a:t>
            </a:r>
            <a:endParaRPr sz="2200">
              <a:solidFill>
                <a:schemeClr val="dk1"/>
              </a:solidFill>
              <a:latin typeface="Calibri"/>
              <a:ea typeface="Calibri"/>
              <a:cs typeface="Calibri"/>
              <a:sym typeface="Calibri"/>
            </a:endParaRPr>
          </a:p>
        </p:txBody>
      </p:sp>
      <p:sp>
        <p:nvSpPr>
          <p:cNvPr id="98" name="Google Shape;98;p4"/>
          <p:cNvSpPr/>
          <p:nvPr/>
        </p:nvSpPr>
        <p:spPr>
          <a:xfrm>
            <a:off x="8326874" y="4824651"/>
            <a:ext cx="5494258" cy="594836"/>
          </a:xfrm>
          <a:prstGeom prst="rect">
            <a:avLst/>
          </a:prstGeom>
          <a:noFill/>
          <a:ln>
            <a:noFill/>
          </a:ln>
        </p:spPr>
        <p:txBody>
          <a:bodyPr anchorCtr="0" anchor="t" bIns="0" lIns="0" spcFirstLastPara="1" rIns="0" wrap="square" tIns="0">
            <a:noAutofit/>
          </a:bodyPr>
          <a:lstStyle/>
          <a:p>
            <a:pPr indent="0" lvl="0" marL="0" marR="0" rtl="0" algn="l">
              <a:lnSpc>
                <a:spcPct val="124324"/>
              </a:lnSpc>
              <a:spcBef>
                <a:spcPts val="0"/>
              </a:spcBef>
              <a:spcAft>
                <a:spcPts val="0"/>
              </a:spcAft>
              <a:buClr>
                <a:srgbClr val="3B3535"/>
              </a:buClr>
              <a:buSzPts val="1850"/>
              <a:buFont typeface="Red Hat Text"/>
              <a:buNone/>
            </a:pPr>
            <a:r>
              <a:rPr lang="en-US" sz="1850">
                <a:solidFill>
                  <a:srgbClr val="3B3535"/>
                </a:solidFill>
                <a:latin typeface="Red Hat Text"/>
                <a:ea typeface="Red Hat Text"/>
                <a:cs typeface="Red Hat Text"/>
                <a:sym typeface="Red Hat Text"/>
              </a:rPr>
              <a:t>Закон України "Про застосування англійської мови в Україні" (від 04.06.2024)</a:t>
            </a:r>
            <a:endParaRPr sz="1850">
              <a:solidFill>
                <a:schemeClr val="dk1"/>
              </a:solidFill>
              <a:latin typeface="Calibri"/>
              <a:ea typeface="Calibri"/>
              <a:cs typeface="Calibri"/>
              <a:sym typeface="Calibri"/>
            </a:endParaRPr>
          </a:p>
        </p:txBody>
      </p:sp>
      <p:sp>
        <p:nvSpPr>
          <p:cNvPr id="99" name="Google Shape;99;p4"/>
          <p:cNvSpPr/>
          <p:nvPr/>
        </p:nvSpPr>
        <p:spPr>
          <a:xfrm>
            <a:off x="8326874" y="5540812"/>
            <a:ext cx="5494258" cy="1941671"/>
          </a:xfrm>
          <a:prstGeom prst="rect">
            <a:avLst/>
          </a:prstGeom>
          <a:noFill/>
          <a:ln>
            <a:noFill/>
          </a:ln>
        </p:spPr>
        <p:txBody>
          <a:bodyPr anchorCtr="0" anchor="t" bIns="0" lIns="0" spcFirstLastPara="1" rIns="0" wrap="square" tIns="0">
            <a:noAutofit/>
          </a:bodyPr>
          <a:lstStyle/>
          <a:p>
            <a:pPr indent="0" lvl="0" marL="0" marR="0" rtl="0" algn="l">
              <a:lnSpc>
                <a:spcPct val="161290"/>
              </a:lnSpc>
              <a:spcBef>
                <a:spcPts val="0"/>
              </a:spcBef>
              <a:spcAft>
                <a:spcPts val="0"/>
              </a:spcAft>
              <a:buClr>
                <a:srgbClr val="3B3535"/>
              </a:buClr>
              <a:buSzPts val="1550"/>
              <a:buFont typeface="Roboto Light"/>
              <a:buNone/>
            </a:pPr>
            <a:r>
              <a:rPr lang="en-US" sz="1550">
                <a:solidFill>
                  <a:srgbClr val="3B3535"/>
                </a:solidFill>
                <a:latin typeface="Roboto Light"/>
                <a:ea typeface="Roboto Light"/>
                <a:cs typeface="Roboto Light"/>
                <a:sym typeface="Roboto Light"/>
              </a:rPr>
              <a:t>Мета цього закону — сприяти забезпеченню застосування англійської мови як однієї з мов міжнародного спілкування на всій території України. Він визначає перелік осіб, які зобов’язані володіти англійською мовою, та статус англійської мови у сфері освіти.</a:t>
            </a:r>
            <a:endParaRPr sz="1550">
              <a:solidFill>
                <a:schemeClr val="dk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g36483bd1849_0_2"/>
          <p:cNvSpPr/>
          <p:nvPr/>
        </p:nvSpPr>
        <p:spPr>
          <a:xfrm>
            <a:off x="767477" y="1364456"/>
            <a:ext cx="3000600" cy="282300"/>
          </a:xfrm>
          <a:prstGeom prst="rect">
            <a:avLst/>
          </a:prstGeom>
          <a:noFill/>
          <a:ln>
            <a:noFill/>
          </a:ln>
        </p:spPr>
        <p:txBody>
          <a:bodyPr anchorCtr="0" anchor="t" bIns="0" lIns="0" spcFirstLastPara="1" rIns="0" wrap="square" tIns="0">
            <a:noAutofit/>
          </a:bodyPr>
          <a:lstStyle/>
          <a:p>
            <a:pPr indent="0" lvl="0" marL="0" marR="0" rtl="0" algn="l">
              <a:lnSpc>
                <a:spcPct val="125714"/>
              </a:lnSpc>
              <a:spcBef>
                <a:spcPts val="0"/>
              </a:spcBef>
              <a:spcAft>
                <a:spcPts val="0"/>
              </a:spcAft>
              <a:buClr>
                <a:srgbClr val="1F1E1E"/>
              </a:buClr>
              <a:buSzPts val="1750"/>
              <a:buFont typeface="Red Hat Text"/>
              <a:buNone/>
            </a:pPr>
            <a:r>
              <a:rPr lang="en-US" sz="1750">
                <a:solidFill>
                  <a:srgbClr val="1F1E1E"/>
                </a:solidFill>
                <a:latin typeface="Red Hat Text"/>
                <a:ea typeface="Red Hat Text"/>
                <a:cs typeface="Red Hat Text"/>
                <a:sym typeface="Red Hat Text"/>
              </a:rPr>
              <a:t>Зміни в освітньому процесі</a:t>
            </a:r>
            <a:endParaRPr sz="1750">
              <a:solidFill>
                <a:schemeClr val="dk1"/>
              </a:solidFill>
              <a:latin typeface="Calibri"/>
              <a:ea typeface="Calibri"/>
              <a:cs typeface="Calibri"/>
              <a:sym typeface="Calibri"/>
            </a:endParaRPr>
          </a:p>
        </p:txBody>
      </p:sp>
      <p:sp>
        <p:nvSpPr>
          <p:cNvPr id="106" name="Google Shape;106;g36483bd1849_0_2"/>
          <p:cNvSpPr/>
          <p:nvPr/>
        </p:nvSpPr>
        <p:spPr>
          <a:xfrm>
            <a:off x="767477" y="1838444"/>
            <a:ext cx="13009500" cy="778800"/>
          </a:xfrm>
          <a:prstGeom prst="rect">
            <a:avLst/>
          </a:prstGeom>
          <a:noFill/>
          <a:ln>
            <a:noFill/>
          </a:ln>
        </p:spPr>
        <p:txBody>
          <a:bodyPr anchorCtr="0" anchor="t" bIns="0" lIns="0" spcFirstLastPara="1" rIns="0" wrap="square" tIns="0">
            <a:noAutofit/>
          </a:bodyPr>
          <a:lstStyle/>
          <a:p>
            <a:pPr indent="0" lvl="0" marL="0" marR="0" rtl="0" algn="l">
              <a:lnSpc>
                <a:spcPct val="124489"/>
              </a:lnSpc>
              <a:spcBef>
                <a:spcPts val="0"/>
              </a:spcBef>
              <a:spcAft>
                <a:spcPts val="0"/>
              </a:spcAft>
              <a:buClr>
                <a:srgbClr val="1F1E1E"/>
              </a:buClr>
              <a:buSzPts val="4900"/>
              <a:buFont typeface="Red Hat Text"/>
              <a:buNone/>
            </a:pPr>
            <a:r>
              <a:rPr lang="en-US" sz="4900">
                <a:solidFill>
                  <a:srgbClr val="1F1E1E"/>
                </a:solidFill>
                <a:latin typeface="Red Hat Text"/>
                <a:ea typeface="Red Hat Text"/>
                <a:cs typeface="Red Hat Text"/>
                <a:sym typeface="Red Hat Text"/>
              </a:rPr>
              <a:t>Англійська Мова в ЗДО: Терміни та Вимоги</a:t>
            </a:r>
            <a:endParaRPr sz="4900">
              <a:solidFill>
                <a:schemeClr val="dk1"/>
              </a:solidFill>
              <a:latin typeface="Calibri"/>
              <a:ea typeface="Calibri"/>
              <a:cs typeface="Calibri"/>
              <a:sym typeface="Calibri"/>
            </a:endParaRPr>
          </a:p>
        </p:txBody>
      </p:sp>
      <p:sp>
        <p:nvSpPr>
          <p:cNvPr id="107" name="Google Shape;107;g36483bd1849_0_2"/>
          <p:cNvSpPr/>
          <p:nvPr/>
        </p:nvSpPr>
        <p:spPr>
          <a:xfrm>
            <a:off x="767477" y="2905006"/>
            <a:ext cx="13095300" cy="307200"/>
          </a:xfrm>
          <a:prstGeom prst="rect">
            <a:avLst/>
          </a:prstGeom>
          <a:noFill/>
          <a:ln>
            <a:noFill/>
          </a:ln>
        </p:spPr>
        <p:txBody>
          <a:bodyPr anchorCtr="0" anchor="t" bIns="0" lIns="0" spcFirstLastPara="1" rIns="0" wrap="square" tIns="0">
            <a:noAutofit/>
          </a:bodyPr>
          <a:lstStyle/>
          <a:p>
            <a:pPr indent="0" lvl="0" marL="0" marR="0" rtl="0" algn="l">
              <a:lnSpc>
                <a:spcPct val="160000"/>
              </a:lnSpc>
              <a:spcBef>
                <a:spcPts val="0"/>
              </a:spcBef>
              <a:spcAft>
                <a:spcPts val="0"/>
              </a:spcAft>
              <a:buClr>
                <a:srgbClr val="3B3535"/>
              </a:buClr>
              <a:buSzPts val="1500"/>
              <a:buFont typeface="Roboto Light"/>
              <a:buNone/>
            </a:pPr>
            <a:r>
              <a:rPr lang="en-US" sz="1500">
                <a:solidFill>
                  <a:srgbClr val="3B3535"/>
                </a:solidFill>
                <a:latin typeface="Roboto Light"/>
                <a:ea typeface="Roboto Light"/>
                <a:cs typeface="Roboto Light"/>
                <a:sym typeface="Roboto Light"/>
              </a:rPr>
              <a:t>Закон України "Про застосування англійської мови в Україні" вносить значні зміни, зокрема у сферу дошкільної освіти.</a:t>
            </a:r>
            <a:endParaRPr sz="1500">
              <a:solidFill>
                <a:schemeClr val="dk1"/>
              </a:solidFill>
              <a:latin typeface="Calibri"/>
              <a:ea typeface="Calibri"/>
              <a:cs typeface="Calibri"/>
              <a:sym typeface="Calibri"/>
            </a:endParaRPr>
          </a:p>
        </p:txBody>
      </p:sp>
      <p:sp>
        <p:nvSpPr>
          <p:cNvPr id="108" name="Google Shape;108;g36483bd1849_0_2"/>
          <p:cNvSpPr/>
          <p:nvPr/>
        </p:nvSpPr>
        <p:spPr>
          <a:xfrm>
            <a:off x="767477" y="3715583"/>
            <a:ext cx="4237200" cy="2626800"/>
          </a:xfrm>
          <a:prstGeom prst="roundRect">
            <a:avLst>
              <a:gd fmla="val 4177" name="adj"/>
            </a:avLst>
          </a:prstGeom>
          <a:solidFill>
            <a:srgbClr val="FFFAF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g36483bd1849_0_2"/>
          <p:cNvSpPr/>
          <p:nvPr/>
        </p:nvSpPr>
        <p:spPr>
          <a:xfrm>
            <a:off x="767477" y="3692723"/>
            <a:ext cx="4237200" cy="91500"/>
          </a:xfrm>
          <a:prstGeom prst="roundRect">
            <a:avLst>
              <a:gd fmla="val 31475" name="adj"/>
            </a:avLst>
          </a:prstGeom>
          <a:solidFill>
            <a:srgbClr val="F5A3A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g36483bd1849_0_2"/>
          <p:cNvSpPr/>
          <p:nvPr/>
        </p:nvSpPr>
        <p:spPr>
          <a:xfrm>
            <a:off x="2598301" y="3427809"/>
            <a:ext cx="575400" cy="575400"/>
          </a:xfrm>
          <a:prstGeom prst="roundRect">
            <a:avLst>
              <a:gd fmla="val 158875" name="adj"/>
            </a:avLst>
          </a:prstGeom>
          <a:solidFill>
            <a:srgbClr val="F5A3A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g36483bd1849_0_2"/>
          <p:cNvSpPr/>
          <p:nvPr/>
        </p:nvSpPr>
        <p:spPr>
          <a:xfrm>
            <a:off x="2770942" y="3571637"/>
            <a:ext cx="230100" cy="287700"/>
          </a:xfrm>
          <a:prstGeom prst="rect">
            <a:avLst/>
          </a:prstGeom>
          <a:noFill/>
          <a:ln>
            <a:noFill/>
          </a:ln>
        </p:spPr>
        <p:txBody>
          <a:bodyPr anchorCtr="0" anchor="t" bIns="0" lIns="0" spcFirstLastPara="1" rIns="0" wrap="square" tIns="0">
            <a:noAutofit/>
          </a:bodyPr>
          <a:lstStyle/>
          <a:p>
            <a:pPr indent="0" lvl="0" marL="0" marR="0" rtl="0" algn="l">
              <a:lnSpc>
                <a:spcPct val="161111"/>
              </a:lnSpc>
              <a:spcBef>
                <a:spcPts val="0"/>
              </a:spcBef>
              <a:spcAft>
                <a:spcPts val="0"/>
              </a:spcAft>
              <a:buClr>
                <a:srgbClr val="000000"/>
              </a:buClr>
              <a:buSzPts val="1800"/>
              <a:buFont typeface="Red Hat Text"/>
              <a:buNone/>
            </a:pPr>
            <a:r>
              <a:rPr lang="en-US" sz="1800">
                <a:solidFill>
                  <a:srgbClr val="000000"/>
                </a:solidFill>
                <a:latin typeface="Red Hat Text"/>
                <a:ea typeface="Red Hat Text"/>
                <a:cs typeface="Red Hat Text"/>
                <a:sym typeface="Red Hat Text"/>
              </a:rPr>
              <a:t>1</a:t>
            </a:r>
            <a:endParaRPr sz="1800">
              <a:solidFill>
                <a:schemeClr val="dk1"/>
              </a:solidFill>
              <a:latin typeface="Calibri"/>
              <a:ea typeface="Calibri"/>
              <a:cs typeface="Calibri"/>
              <a:sym typeface="Calibri"/>
            </a:endParaRPr>
          </a:p>
        </p:txBody>
      </p:sp>
      <p:sp>
        <p:nvSpPr>
          <p:cNvPr id="112" name="Google Shape;112;g36483bd1849_0_2"/>
          <p:cNvSpPr/>
          <p:nvPr/>
        </p:nvSpPr>
        <p:spPr>
          <a:xfrm>
            <a:off x="982147" y="4195167"/>
            <a:ext cx="3418200" cy="282300"/>
          </a:xfrm>
          <a:prstGeom prst="rect">
            <a:avLst/>
          </a:prstGeom>
          <a:noFill/>
          <a:ln>
            <a:noFill/>
          </a:ln>
        </p:spPr>
        <p:txBody>
          <a:bodyPr anchorCtr="0" anchor="t" bIns="0" lIns="0" spcFirstLastPara="1" rIns="0" wrap="square" tIns="0">
            <a:noAutofit/>
          </a:bodyPr>
          <a:lstStyle/>
          <a:p>
            <a:pPr indent="0" lvl="0" marL="0" marR="0" rtl="0" algn="l">
              <a:lnSpc>
                <a:spcPct val="125714"/>
              </a:lnSpc>
              <a:spcBef>
                <a:spcPts val="0"/>
              </a:spcBef>
              <a:spcAft>
                <a:spcPts val="0"/>
              </a:spcAft>
              <a:buClr>
                <a:srgbClr val="3B3535"/>
              </a:buClr>
              <a:buSzPts val="1750"/>
              <a:buFont typeface="Red Hat Text"/>
              <a:buNone/>
            </a:pPr>
            <a:r>
              <a:rPr lang="en-US" sz="1750">
                <a:solidFill>
                  <a:srgbClr val="3B3535"/>
                </a:solidFill>
                <a:latin typeface="Red Hat Text"/>
                <a:ea typeface="Red Hat Text"/>
                <a:cs typeface="Red Hat Text"/>
                <a:sym typeface="Red Hat Text"/>
              </a:rPr>
              <a:t>Застосування англійської мови</a:t>
            </a:r>
            <a:endParaRPr sz="1750">
              <a:solidFill>
                <a:schemeClr val="dk1"/>
              </a:solidFill>
              <a:latin typeface="Calibri"/>
              <a:ea typeface="Calibri"/>
              <a:cs typeface="Calibri"/>
              <a:sym typeface="Calibri"/>
            </a:endParaRPr>
          </a:p>
        </p:txBody>
      </p:sp>
      <p:sp>
        <p:nvSpPr>
          <p:cNvPr id="113" name="Google Shape;113;g36483bd1849_0_2"/>
          <p:cNvSpPr/>
          <p:nvPr/>
        </p:nvSpPr>
        <p:spPr>
          <a:xfrm>
            <a:off x="982147" y="4592360"/>
            <a:ext cx="3807900" cy="1535400"/>
          </a:xfrm>
          <a:prstGeom prst="rect">
            <a:avLst/>
          </a:prstGeom>
          <a:noFill/>
          <a:ln>
            <a:noFill/>
          </a:ln>
        </p:spPr>
        <p:txBody>
          <a:bodyPr anchorCtr="0" anchor="t" bIns="0" lIns="0" spcFirstLastPara="1" rIns="0" wrap="square" tIns="0">
            <a:noAutofit/>
          </a:bodyPr>
          <a:lstStyle/>
          <a:p>
            <a:pPr indent="0" lvl="0" marL="0" marR="0" rtl="0" algn="l">
              <a:lnSpc>
                <a:spcPct val="160000"/>
              </a:lnSpc>
              <a:spcBef>
                <a:spcPts val="0"/>
              </a:spcBef>
              <a:spcAft>
                <a:spcPts val="0"/>
              </a:spcAft>
              <a:buClr>
                <a:srgbClr val="3B3535"/>
              </a:buClr>
              <a:buSzPts val="1500"/>
              <a:buFont typeface="Roboto Light"/>
              <a:buNone/>
            </a:pPr>
            <a:r>
              <a:rPr lang="en-US" sz="1500">
                <a:solidFill>
                  <a:srgbClr val="3B3535"/>
                </a:solidFill>
                <a:latin typeface="Roboto Light"/>
                <a:ea typeface="Roboto Light"/>
                <a:cs typeface="Roboto Light"/>
                <a:sym typeface="Roboto Light"/>
              </a:rPr>
              <a:t>З 1 вересня 2026 року, заклади дошкільної освіти забезпечуватимуть застосування англійської мови в освітньому процесі для дітей раннього, молодшого дошкільного та середнього дошкільного віку.</a:t>
            </a:r>
            <a:endParaRPr sz="1500">
              <a:solidFill>
                <a:schemeClr val="dk1"/>
              </a:solidFill>
              <a:latin typeface="Calibri"/>
              <a:ea typeface="Calibri"/>
              <a:cs typeface="Calibri"/>
              <a:sym typeface="Calibri"/>
            </a:endParaRPr>
          </a:p>
        </p:txBody>
      </p:sp>
      <p:sp>
        <p:nvSpPr>
          <p:cNvPr id="114" name="Google Shape;114;g36483bd1849_0_2"/>
          <p:cNvSpPr/>
          <p:nvPr/>
        </p:nvSpPr>
        <p:spPr>
          <a:xfrm>
            <a:off x="5196483" y="3715583"/>
            <a:ext cx="4237200" cy="2626800"/>
          </a:xfrm>
          <a:prstGeom prst="roundRect">
            <a:avLst>
              <a:gd fmla="val 4177" name="adj"/>
            </a:avLst>
          </a:prstGeom>
          <a:solidFill>
            <a:srgbClr val="FFFAF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g36483bd1849_0_2"/>
          <p:cNvSpPr/>
          <p:nvPr/>
        </p:nvSpPr>
        <p:spPr>
          <a:xfrm>
            <a:off x="5196483" y="3692723"/>
            <a:ext cx="4237200" cy="91500"/>
          </a:xfrm>
          <a:prstGeom prst="roundRect">
            <a:avLst>
              <a:gd fmla="val 31475" name="adj"/>
            </a:avLst>
          </a:prstGeom>
          <a:solidFill>
            <a:srgbClr val="F5A3A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g36483bd1849_0_2"/>
          <p:cNvSpPr/>
          <p:nvPr/>
        </p:nvSpPr>
        <p:spPr>
          <a:xfrm>
            <a:off x="7027307" y="3427809"/>
            <a:ext cx="575400" cy="575400"/>
          </a:xfrm>
          <a:prstGeom prst="roundRect">
            <a:avLst>
              <a:gd fmla="val 158875" name="adj"/>
            </a:avLst>
          </a:prstGeom>
          <a:solidFill>
            <a:srgbClr val="F5A3A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g36483bd1849_0_2"/>
          <p:cNvSpPr/>
          <p:nvPr/>
        </p:nvSpPr>
        <p:spPr>
          <a:xfrm>
            <a:off x="7199948" y="3571637"/>
            <a:ext cx="230100" cy="287700"/>
          </a:xfrm>
          <a:prstGeom prst="rect">
            <a:avLst/>
          </a:prstGeom>
          <a:noFill/>
          <a:ln>
            <a:noFill/>
          </a:ln>
        </p:spPr>
        <p:txBody>
          <a:bodyPr anchorCtr="0" anchor="t" bIns="0" lIns="0" spcFirstLastPara="1" rIns="0" wrap="square" tIns="0">
            <a:noAutofit/>
          </a:bodyPr>
          <a:lstStyle/>
          <a:p>
            <a:pPr indent="0" lvl="0" marL="0" marR="0" rtl="0" algn="l">
              <a:lnSpc>
                <a:spcPct val="161111"/>
              </a:lnSpc>
              <a:spcBef>
                <a:spcPts val="0"/>
              </a:spcBef>
              <a:spcAft>
                <a:spcPts val="0"/>
              </a:spcAft>
              <a:buClr>
                <a:srgbClr val="000000"/>
              </a:buClr>
              <a:buSzPts val="1800"/>
              <a:buFont typeface="Red Hat Text"/>
              <a:buNone/>
            </a:pPr>
            <a:r>
              <a:rPr lang="en-US" sz="1800">
                <a:solidFill>
                  <a:srgbClr val="000000"/>
                </a:solidFill>
                <a:latin typeface="Red Hat Text"/>
                <a:ea typeface="Red Hat Text"/>
                <a:cs typeface="Red Hat Text"/>
                <a:sym typeface="Red Hat Text"/>
              </a:rPr>
              <a:t>2</a:t>
            </a:r>
            <a:endParaRPr sz="1800">
              <a:solidFill>
                <a:schemeClr val="dk1"/>
              </a:solidFill>
              <a:latin typeface="Calibri"/>
              <a:ea typeface="Calibri"/>
              <a:cs typeface="Calibri"/>
              <a:sym typeface="Calibri"/>
            </a:endParaRPr>
          </a:p>
        </p:txBody>
      </p:sp>
      <p:sp>
        <p:nvSpPr>
          <p:cNvPr id="118" name="Google Shape;118;g36483bd1849_0_2"/>
          <p:cNvSpPr/>
          <p:nvPr/>
        </p:nvSpPr>
        <p:spPr>
          <a:xfrm>
            <a:off x="5411153" y="4195167"/>
            <a:ext cx="2495100" cy="282300"/>
          </a:xfrm>
          <a:prstGeom prst="rect">
            <a:avLst/>
          </a:prstGeom>
          <a:noFill/>
          <a:ln>
            <a:noFill/>
          </a:ln>
        </p:spPr>
        <p:txBody>
          <a:bodyPr anchorCtr="0" anchor="t" bIns="0" lIns="0" spcFirstLastPara="1" rIns="0" wrap="square" tIns="0">
            <a:noAutofit/>
          </a:bodyPr>
          <a:lstStyle/>
          <a:p>
            <a:pPr indent="0" lvl="0" marL="0" marR="0" rtl="0" algn="l">
              <a:lnSpc>
                <a:spcPct val="125714"/>
              </a:lnSpc>
              <a:spcBef>
                <a:spcPts val="0"/>
              </a:spcBef>
              <a:spcAft>
                <a:spcPts val="0"/>
              </a:spcAft>
              <a:buClr>
                <a:srgbClr val="3B3535"/>
              </a:buClr>
              <a:buSzPts val="1750"/>
              <a:buFont typeface="Red Hat Text"/>
              <a:buNone/>
            </a:pPr>
            <a:r>
              <a:rPr lang="en-US" sz="1750">
                <a:solidFill>
                  <a:srgbClr val="3B3535"/>
                </a:solidFill>
                <a:latin typeface="Red Hat Text"/>
                <a:ea typeface="Red Hat Text"/>
                <a:cs typeface="Red Hat Text"/>
                <a:sym typeface="Red Hat Text"/>
              </a:rPr>
              <a:t>Обов'язкове вивчення</a:t>
            </a:r>
            <a:endParaRPr sz="1750">
              <a:solidFill>
                <a:schemeClr val="dk1"/>
              </a:solidFill>
              <a:latin typeface="Calibri"/>
              <a:ea typeface="Calibri"/>
              <a:cs typeface="Calibri"/>
              <a:sym typeface="Calibri"/>
            </a:endParaRPr>
          </a:p>
        </p:txBody>
      </p:sp>
      <p:sp>
        <p:nvSpPr>
          <p:cNvPr id="119" name="Google Shape;119;g36483bd1849_0_2"/>
          <p:cNvSpPr/>
          <p:nvPr/>
        </p:nvSpPr>
        <p:spPr>
          <a:xfrm>
            <a:off x="5411153" y="4592360"/>
            <a:ext cx="3807900" cy="921300"/>
          </a:xfrm>
          <a:prstGeom prst="rect">
            <a:avLst/>
          </a:prstGeom>
          <a:noFill/>
          <a:ln>
            <a:noFill/>
          </a:ln>
        </p:spPr>
        <p:txBody>
          <a:bodyPr anchorCtr="0" anchor="t" bIns="0" lIns="0" spcFirstLastPara="1" rIns="0" wrap="square" tIns="0">
            <a:noAutofit/>
          </a:bodyPr>
          <a:lstStyle/>
          <a:p>
            <a:pPr indent="0" lvl="0" marL="0" marR="0" rtl="0" algn="l">
              <a:lnSpc>
                <a:spcPct val="160000"/>
              </a:lnSpc>
              <a:spcBef>
                <a:spcPts val="0"/>
              </a:spcBef>
              <a:spcAft>
                <a:spcPts val="0"/>
              </a:spcAft>
              <a:buClr>
                <a:srgbClr val="3B3535"/>
              </a:buClr>
              <a:buSzPts val="1500"/>
              <a:buFont typeface="Roboto Light"/>
              <a:buNone/>
            </a:pPr>
            <a:r>
              <a:rPr lang="en-US" sz="1500">
                <a:solidFill>
                  <a:srgbClr val="3B3535"/>
                </a:solidFill>
                <a:latin typeface="Roboto Light"/>
                <a:ea typeface="Roboto Light"/>
                <a:cs typeface="Roboto Light"/>
                <a:sym typeface="Roboto Light"/>
              </a:rPr>
              <a:t>Для дітей старшого дошкільного віку вивчення англійської мови стане обов'язковим.</a:t>
            </a:r>
            <a:endParaRPr sz="1500">
              <a:solidFill>
                <a:schemeClr val="dk1"/>
              </a:solidFill>
              <a:latin typeface="Calibri"/>
              <a:ea typeface="Calibri"/>
              <a:cs typeface="Calibri"/>
              <a:sym typeface="Calibri"/>
            </a:endParaRPr>
          </a:p>
        </p:txBody>
      </p:sp>
      <p:sp>
        <p:nvSpPr>
          <p:cNvPr id="120" name="Google Shape;120;g36483bd1849_0_2"/>
          <p:cNvSpPr/>
          <p:nvPr/>
        </p:nvSpPr>
        <p:spPr>
          <a:xfrm>
            <a:off x="9625608" y="3715583"/>
            <a:ext cx="4237200" cy="2626800"/>
          </a:xfrm>
          <a:prstGeom prst="roundRect">
            <a:avLst>
              <a:gd fmla="val 4177" name="adj"/>
            </a:avLst>
          </a:prstGeom>
          <a:solidFill>
            <a:srgbClr val="FFFAF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g36483bd1849_0_2"/>
          <p:cNvSpPr/>
          <p:nvPr/>
        </p:nvSpPr>
        <p:spPr>
          <a:xfrm>
            <a:off x="9625608" y="3692723"/>
            <a:ext cx="4237200" cy="91500"/>
          </a:xfrm>
          <a:prstGeom prst="roundRect">
            <a:avLst>
              <a:gd fmla="val 31475" name="adj"/>
            </a:avLst>
          </a:prstGeom>
          <a:solidFill>
            <a:srgbClr val="F5A3A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g36483bd1849_0_2"/>
          <p:cNvSpPr/>
          <p:nvPr/>
        </p:nvSpPr>
        <p:spPr>
          <a:xfrm>
            <a:off x="11456432" y="3427809"/>
            <a:ext cx="575400" cy="575400"/>
          </a:xfrm>
          <a:prstGeom prst="roundRect">
            <a:avLst>
              <a:gd fmla="val 158875" name="adj"/>
            </a:avLst>
          </a:prstGeom>
          <a:solidFill>
            <a:srgbClr val="F5A3A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g36483bd1849_0_2"/>
          <p:cNvSpPr/>
          <p:nvPr/>
        </p:nvSpPr>
        <p:spPr>
          <a:xfrm>
            <a:off x="11629073" y="3571637"/>
            <a:ext cx="230100" cy="287700"/>
          </a:xfrm>
          <a:prstGeom prst="rect">
            <a:avLst/>
          </a:prstGeom>
          <a:noFill/>
          <a:ln>
            <a:noFill/>
          </a:ln>
        </p:spPr>
        <p:txBody>
          <a:bodyPr anchorCtr="0" anchor="t" bIns="0" lIns="0" spcFirstLastPara="1" rIns="0" wrap="square" tIns="0">
            <a:noAutofit/>
          </a:bodyPr>
          <a:lstStyle/>
          <a:p>
            <a:pPr indent="0" lvl="0" marL="0" marR="0" rtl="0" algn="l">
              <a:lnSpc>
                <a:spcPct val="161111"/>
              </a:lnSpc>
              <a:spcBef>
                <a:spcPts val="0"/>
              </a:spcBef>
              <a:spcAft>
                <a:spcPts val="0"/>
              </a:spcAft>
              <a:buClr>
                <a:srgbClr val="000000"/>
              </a:buClr>
              <a:buSzPts val="1800"/>
              <a:buFont typeface="Red Hat Text"/>
              <a:buNone/>
            </a:pPr>
            <a:r>
              <a:rPr lang="en-US" sz="1800">
                <a:solidFill>
                  <a:srgbClr val="000000"/>
                </a:solidFill>
                <a:latin typeface="Red Hat Text"/>
                <a:ea typeface="Red Hat Text"/>
                <a:cs typeface="Red Hat Text"/>
                <a:sym typeface="Red Hat Text"/>
              </a:rPr>
              <a:t>3</a:t>
            </a:r>
            <a:endParaRPr sz="1800">
              <a:solidFill>
                <a:schemeClr val="dk1"/>
              </a:solidFill>
              <a:latin typeface="Calibri"/>
              <a:ea typeface="Calibri"/>
              <a:cs typeface="Calibri"/>
              <a:sym typeface="Calibri"/>
            </a:endParaRPr>
          </a:p>
        </p:txBody>
      </p:sp>
      <p:sp>
        <p:nvSpPr>
          <p:cNvPr id="124" name="Google Shape;124;g36483bd1849_0_2"/>
          <p:cNvSpPr/>
          <p:nvPr/>
        </p:nvSpPr>
        <p:spPr>
          <a:xfrm>
            <a:off x="9840277" y="4195167"/>
            <a:ext cx="2257200" cy="282300"/>
          </a:xfrm>
          <a:prstGeom prst="rect">
            <a:avLst/>
          </a:prstGeom>
          <a:noFill/>
          <a:ln>
            <a:noFill/>
          </a:ln>
        </p:spPr>
        <p:txBody>
          <a:bodyPr anchorCtr="0" anchor="t" bIns="0" lIns="0" spcFirstLastPara="1" rIns="0" wrap="square" tIns="0">
            <a:noAutofit/>
          </a:bodyPr>
          <a:lstStyle/>
          <a:p>
            <a:pPr indent="0" lvl="0" marL="0" marR="0" rtl="0" algn="l">
              <a:lnSpc>
                <a:spcPct val="125714"/>
              </a:lnSpc>
              <a:spcBef>
                <a:spcPts val="0"/>
              </a:spcBef>
              <a:spcAft>
                <a:spcPts val="0"/>
              </a:spcAft>
              <a:buClr>
                <a:srgbClr val="3B3535"/>
              </a:buClr>
              <a:buSzPts val="1750"/>
              <a:buFont typeface="Red Hat Text"/>
              <a:buNone/>
            </a:pPr>
            <a:r>
              <a:rPr lang="en-US" sz="1750">
                <a:solidFill>
                  <a:srgbClr val="3B3535"/>
                </a:solidFill>
                <a:latin typeface="Red Hat Text"/>
                <a:ea typeface="Red Hat Text"/>
                <a:cs typeface="Red Hat Text"/>
                <a:sym typeface="Red Hat Text"/>
              </a:rPr>
              <a:t>Підготовка кадрів</a:t>
            </a:r>
            <a:endParaRPr sz="1750">
              <a:solidFill>
                <a:schemeClr val="dk1"/>
              </a:solidFill>
              <a:latin typeface="Calibri"/>
              <a:ea typeface="Calibri"/>
              <a:cs typeface="Calibri"/>
              <a:sym typeface="Calibri"/>
            </a:endParaRPr>
          </a:p>
        </p:txBody>
      </p:sp>
      <p:sp>
        <p:nvSpPr>
          <p:cNvPr id="125" name="Google Shape;125;g36483bd1849_0_2"/>
          <p:cNvSpPr/>
          <p:nvPr/>
        </p:nvSpPr>
        <p:spPr>
          <a:xfrm>
            <a:off x="9840277" y="4592360"/>
            <a:ext cx="3807900" cy="1535400"/>
          </a:xfrm>
          <a:prstGeom prst="rect">
            <a:avLst/>
          </a:prstGeom>
          <a:noFill/>
          <a:ln>
            <a:noFill/>
          </a:ln>
        </p:spPr>
        <p:txBody>
          <a:bodyPr anchorCtr="0" anchor="t" bIns="0" lIns="0" spcFirstLastPara="1" rIns="0" wrap="square" tIns="0">
            <a:noAutofit/>
          </a:bodyPr>
          <a:lstStyle/>
          <a:p>
            <a:pPr indent="0" lvl="0" marL="0" marR="0" rtl="0" algn="l">
              <a:lnSpc>
                <a:spcPct val="160000"/>
              </a:lnSpc>
              <a:spcBef>
                <a:spcPts val="0"/>
              </a:spcBef>
              <a:spcAft>
                <a:spcPts val="0"/>
              </a:spcAft>
              <a:buClr>
                <a:srgbClr val="3B3535"/>
              </a:buClr>
              <a:buSzPts val="1500"/>
              <a:buFont typeface="Roboto Light"/>
              <a:buNone/>
            </a:pPr>
            <a:r>
              <a:rPr lang="en-US" sz="1500">
                <a:solidFill>
                  <a:srgbClr val="3B3535"/>
                </a:solidFill>
                <a:latin typeface="Roboto Light"/>
                <a:ea typeface="Roboto Light"/>
                <a:cs typeface="Roboto Light"/>
                <a:sym typeface="Roboto Light"/>
              </a:rPr>
              <a:t>Держава забезпечить підготовку та підвищення кваліфікації педагогічних та науково-педагогічних працівників, які викладають англійську мову, відповідно до міжнародних практик викладання англійської мови як іноземної</a:t>
            </a:r>
            <a:endParaRPr sz="1500">
              <a:solidFill>
                <a:schemeClr val="dk1"/>
              </a:solidFill>
              <a:latin typeface="Calibri"/>
              <a:ea typeface="Calibri"/>
              <a:cs typeface="Calibri"/>
              <a:sym typeface="Calibri"/>
            </a:endParaRPr>
          </a:p>
        </p:txBody>
      </p:sp>
      <p:sp>
        <p:nvSpPr>
          <p:cNvPr id="126" name="Google Shape;126;g36483bd1849_0_2"/>
          <p:cNvSpPr/>
          <p:nvPr/>
        </p:nvSpPr>
        <p:spPr>
          <a:xfrm>
            <a:off x="724577" y="7440707"/>
            <a:ext cx="13095300" cy="307200"/>
          </a:xfrm>
          <a:prstGeom prst="rect">
            <a:avLst/>
          </a:prstGeom>
          <a:noFill/>
          <a:ln>
            <a:noFill/>
          </a:ln>
        </p:spPr>
        <p:txBody>
          <a:bodyPr anchorCtr="0" anchor="t" bIns="0" lIns="0" spcFirstLastPara="1" rIns="0" wrap="square" tIns="0">
            <a:noAutofit/>
          </a:bodyPr>
          <a:lstStyle/>
          <a:p>
            <a:pPr indent="0" lvl="0" marL="0" marR="0" rtl="0" algn="l">
              <a:lnSpc>
                <a:spcPct val="160000"/>
              </a:lnSpc>
              <a:spcBef>
                <a:spcPts val="0"/>
              </a:spcBef>
              <a:spcAft>
                <a:spcPts val="0"/>
              </a:spcAft>
              <a:buClr>
                <a:srgbClr val="3B3535"/>
              </a:buClr>
              <a:buSzPts val="1500"/>
              <a:buFont typeface="Roboto Light"/>
              <a:buNone/>
            </a:pPr>
            <a:r>
              <a:rPr lang="en-US" sz="1500">
                <a:solidFill>
                  <a:srgbClr val="3B3535"/>
                </a:solidFill>
                <a:latin typeface="Roboto Light"/>
                <a:ea typeface="Roboto Light"/>
                <a:cs typeface="Roboto Light"/>
                <a:sym typeface="Roboto Light"/>
              </a:rPr>
              <a:t>Ці зміни підкреслюють, що інтеграція англійської мови відбувається в контексті збереження та зміцнення позицій державної української мови.</a:t>
            </a:r>
            <a:endParaRPr sz="150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6"/>
          <p:cNvSpPr/>
          <p:nvPr/>
        </p:nvSpPr>
        <p:spPr>
          <a:xfrm>
            <a:off x="753070" y="801172"/>
            <a:ext cx="4546163" cy="276820"/>
          </a:xfrm>
          <a:prstGeom prst="rect">
            <a:avLst/>
          </a:prstGeom>
          <a:noFill/>
          <a:ln>
            <a:noFill/>
          </a:ln>
        </p:spPr>
        <p:txBody>
          <a:bodyPr anchorCtr="0" anchor="t" bIns="0" lIns="0" spcFirstLastPara="1" rIns="0" wrap="square" tIns="0">
            <a:noAutofit/>
          </a:bodyPr>
          <a:lstStyle/>
          <a:p>
            <a:pPr indent="0" lvl="0" marL="0" marR="0" rtl="0" algn="l">
              <a:lnSpc>
                <a:spcPct val="126470"/>
              </a:lnSpc>
              <a:spcBef>
                <a:spcPts val="0"/>
              </a:spcBef>
              <a:spcAft>
                <a:spcPts val="0"/>
              </a:spcAft>
              <a:buClr>
                <a:srgbClr val="1F1E1E"/>
              </a:buClr>
              <a:buSzPts val="1700"/>
              <a:buFont typeface="Red Hat Text"/>
              <a:buNone/>
            </a:pPr>
            <a:r>
              <a:rPr lang="en-US" sz="1700">
                <a:solidFill>
                  <a:srgbClr val="1F1E1E"/>
                </a:solidFill>
                <a:latin typeface="Red Hat Text"/>
                <a:ea typeface="Red Hat Text"/>
                <a:cs typeface="Red Hat Text"/>
                <a:sym typeface="Red Hat Text"/>
              </a:rPr>
              <a:t>Зведена таблиця законодавчих положень</a:t>
            </a:r>
            <a:endParaRPr sz="1700">
              <a:solidFill>
                <a:schemeClr val="dk1"/>
              </a:solidFill>
              <a:latin typeface="Calibri"/>
              <a:ea typeface="Calibri"/>
              <a:cs typeface="Calibri"/>
              <a:sym typeface="Calibri"/>
            </a:endParaRPr>
          </a:p>
        </p:txBody>
      </p:sp>
      <p:sp>
        <p:nvSpPr>
          <p:cNvPr id="133" name="Google Shape;133;p6"/>
          <p:cNvSpPr/>
          <p:nvPr/>
        </p:nvSpPr>
        <p:spPr>
          <a:xfrm>
            <a:off x="753070" y="1266230"/>
            <a:ext cx="13124259" cy="1528286"/>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1F1E1E"/>
              </a:buClr>
              <a:buSzPts val="4800"/>
              <a:buFont typeface="Red Hat Text"/>
              <a:buNone/>
            </a:pPr>
            <a:r>
              <a:rPr lang="en-US" sz="4800">
                <a:solidFill>
                  <a:srgbClr val="1F1E1E"/>
                </a:solidFill>
                <a:latin typeface="Red Hat Text"/>
                <a:ea typeface="Red Hat Text"/>
                <a:cs typeface="Red Hat Text"/>
                <a:sym typeface="Red Hat Text"/>
              </a:rPr>
              <a:t>Ключові положення законодавства щодо вивчення англійської мови в ЗДО</a:t>
            </a:r>
            <a:endParaRPr sz="4800">
              <a:solidFill>
                <a:schemeClr val="dk1"/>
              </a:solidFill>
              <a:latin typeface="Calibri"/>
              <a:ea typeface="Calibri"/>
              <a:cs typeface="Calibri"/>
              <a:sym typeface="Calibri"/>
            </a:endParaRPr>
          </a:p>
        </p:txBody>
      </p:sp>
      <p:sp>
        <p:nvSpPr>
          <p:cNvPr id="134" name="Google Shape;134;p6"/>
          <p:cNvSpPr/>
          <p:nvPr/>
        </p:nvSpPr>
        <p:spPr>
          <a:xfrm>
            <a:off x="753070" y="3076932"/>
            <a:ext cx="13124259" cy="4351496"/>
          </a:xfrm>
          <a:prstGeom prst="roundRect">
            <a:avLst>
              <a:gd fmla="val 649" name="adj"/>
            </a:avLst>
          </a:prstGeom>
          <a:noFill/>
          <a:ln cap="flat" cmpd="sng" w="9525">
            <a:solidFill>
              <a:srgbClr val="000000">
                <a:alpha val="784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p6"/>
          <p:cNvSpPr/>
          <p:nvPr/>
        </p:nvSpPr>
        <p:spPr>
          <a:xfrm>
            <a:off x="760690" y="3084552"/>
            <a:ext cx="13109019" cy="1144310"/>
          </a:xfrm>
          <a:prstGeom prst="rect">
            <a:avLst/>
          </a:prstGeom>
          <a:solidFill>
            <a:srgbClr val="FFFFFF">
              <a:alpha val="392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p6"/>
          <p:cNvSpPr/>
          <p:nvPr/>
        </p:nvSpPr>
        <p:spPr>
          <a:xfrm>
            <a:off x="949166" y="3205043"/>
            <a:ext cx="2241471" cy="903327"/>
          </a:xfrm>
          <a:prstGeom prst="rect">
            <a:avLst/>
          </a:prstGeom>
          <a:noFill/>
          <a:ln>
            <a:noFill/>
          </a:ln>
        </p:spPr>
        <p:txBody>
          <a:bodyPr anchorCtr="0" anchor="t" bIns="0" lIns="0" spcFirstLastPara="1" rIns="0" wrap="square" tIns="0">
            <a:noAutofit/>
          </a:bodyPr>
          <a:lstStyle/>
          <a:p>
            <a:pPr indent="0" lvl="0" marL="0" marR="0" rtl="0" algn="l">
              <a:lnSpc>
                <a:spcPct val="162068"/>
              </a:lnSpc>
              <a:spcBef>
                <a:spcPts val="0"/>
              </a:spcBef>
              <a:spcAft>
                <a:spcPts val="0"/>
              </a:spcAft>
              <a:buClr>
                <a:srgbClr val="3B3535"/>
              </a:buClr>
              <a:buSzPts val="1450"/>
              <a:buFont typeface="Roboto Light"/>
              <a:buNone/>
            </a:pPr>
            <a:r>
              <a:rPr lang="en-US" sz="1450">
                <a:solidFill>
                  <a:srgbClr val="3B3535"/>
                </a:solidFill>
                <a:latin typeface="Roboto Light"/>
                <a:ea typeface="Roboto Light"/>
                <a:cs typeface="Roboto Light"/>
                <a:sym typeface="Roboto Light"/>
              </a:rPr>
              <a:t>Закон України "Про дошкільну освіту" (№ 3788-IX)</a:t>
            </a:r>
            <a:endParaRPr sz="1450">
              <a:solidFill>
                <a:schemeClr val="dk1"/>
              </a:solidFill>
              <a:latin typeface="Calibri"/>
              <a:ea typeface="Calibri"/>
              <a:cs typeface="Calibri"/>
              <a:sym typeface="Calibri"/>
            </a:endParaRPr>
          </a:p>
        </p:txBody>
      </p:sp>
      <p:sp>
        <p:nvSpPr>
          <p:cNvPr id="137" name="Google Shape;137;p6"/>
          <p:cNvSpPr/>
          <p:nvPr/>
        </p:nvSpPr>
        <p:spPr>
          <a:xfrm>
            <a:off x="3574733" y="3205043"/>
            <a:ext cx="2237661" cy="301109"/>
          </a:xfrm>
          <a:prstGeom prst="rect">
            <a:avLst/>
          </a:prstGeom>
          <a:noFill/>
          <a:ln>
            <a:noFill/>
          </a:ln>
        </p:spPr>
        <p:txBody>
          <a:bodyPr anchorCtr="0" anchor="t" bIns="0" lIns="0" spcFirstLastPara="1" rIns="0" wrap="square" tIns="0">
            <a:noAutofit/>
          </a:bodyPr>
          <a:lstStyle/>
          <a:p>
            <a:pPr indent="0" lvl="0" marL="0" marR="0" rtl="0" algn="l">
              <a:lnSpc>
                <a:spcPct val="162068"/>
              </a:lnSpc>
              <a:spcBef>
                <a:spcPts val="0"/>
              </a:spcBef>
              <a:spcAft>
                <a:spcPts val="0"/>
              </a:spcAft>
              <a:buClr>
                <a:srgbClr val="3B3535"/>
              </a:buClr>
              <a:buSzPts val="1450"/>
              <a:buFont typeface="Roboto Light"/>
              <a:buNone/>
            </a:pPr>
            <a:r>
              <a:rPr lang="en-US" sz="1450">
                <a:solidFill>
                  <a:srgbClr val="3B3535"/>
                </a:solidFill>
                <a:latin typeface="Roboto Light"/>
                <a:ea typeface="Roboto Light"/>
                <a:cs typeface="Roboto Light"/>
                <a:sym typeface="Roboto Light"/>
              </a:rPr>
              <a:t>Ст. 7 (нова редакція)</a:t>
            </a:r>
            <a:endParaRPr sz="1450">
              <a:solidFill>
                <a:schemeClr val="dk1"/>
              </a:solidFill>
              <a:latin typeface="Calibri"/>
              <a:ea typeface="Calibri"/>
              <a:cs typeface="Calibri"/>
              <a:sym typeface="Calibri"/>
            </a:endParaRPr>
          </a:p>
        </p:txBody>
      </p:sp>
      <p:sp>
        <p:nvSpPr>
          <p:cNvPr id="138" name="Google Shape;138;p6"/>
          <p:cNvSpPr/>
          <p:nvPr/>
        </p:nvSpPr>
        <p:spPr>
          <a:xfrm>
            <a:off x="6196489" y="3205043"/>
            <a:ext cx="3548539" cy="903327"/>
          </a:xfrm>
          <a:prstGeom prst="rect">
            <a:avLst/>
          </a:prstGeom>
          <a:noFill/>
          <a:ln>
            <a:noFill/>
          </a:ln>
        </p:spPr>
        <p:txBody>
          <a:bodyPr anchorCtr="0" anchor="t" bIns="0" lIns="0" spcFirstLastPara="1" rIns="0" wrap="square" tIns="0">
            <a:noAutofit/>
          </a:bodyPr>
          <a:lstStyle/>
          <a:p>
            <a:pPr indent="0" lvl="0" marL="0" marR="0" rtl="0" algn="l">
              <a:lnSpc>
                <a:spcPct val="162068"/>
              </a:lnSpc>
              <a:spcBef>
                <a:spcPts val="0"/>
              </a:spcBef>
              <a:spcAft>
                <a:spcPts val="0"/>
              </a:spcAft>
              <a:buClr>
                <a:srgbClr val="3B3535"/>
              </a:buClr>
              <a:buSzPts val="1450"/>
              <a:buFont typeface="Roboto Light"/>
              <a:buNone/>
            </a:pPr>
            <a:r>
              <a:rPr lang="en-US" sz="1450">
                <a:solidFill>
                  <a:srgbClr val="3B3535"/>
                </a:solidFill>
                <a:latin typeface="Roboto Light"/>
                <a:ea typeface="Roboto Light"/>
                <a:cs typeface="Roboto Light"/>
                <a:sym typeface="Roboto Light"/>
              </a:rPr>
              <a:t>Мовою освітнього процесу є державна мова; застосування інших мов визначається законами.</a:t>
            </a:r>
            <a:endParaRPr sz="1450">
              <a:solidFill>
                <a:schemeClr val="dk1"/>
              </a:solidFill>
              <a:latin typeface="Calibri"/>
              <a:ea typeface="Calibri"/>
              <a:cs typeface="Calibri"/>
              <a:sym typeface="Calibri"/>
            </a:endParaRPr>
          </a:p>
        </p:txBody>
      </p:sp>
      <p:sp>
        <p:nvSpPr>
          <p:cNvPr id="139" name="Google Shape;139;p6"/>
          <p:cNvSpPr/>
          <p:nvPr/>
        </p:nvSpPr>
        <p:spPr>
          <a:xfrm>
            <a:off x="10129123" y="3205043"/>
            <a:ext cx="1582222" cy="301109"/>
          </a:xfrm>
          <a:prstGeom prst="rect">
            <a:avLst/>
          </a:prstGeom>
          <a:noFill/>
          <a:ln>
            <a:noFill/>
          </a:ln>
        </p:spPr>
        <p:txBody>
          <a:bodyPr anchorCtr="0" anchor="t" bIns="0" lIns="0" spcFirstLastPara="1" rIns="0" wrap="square" tIns="0">
            <a:noAutofit/>
          </a:bodyPr>
          <a:lstStyle/>
          <a:p>
            <a:pPr indent="0" lvl="0" marL="0" marR="0" rtl="0" algn="l">
              <a:lnSpc>
                <a:spcPct val="162068"/>
              </a:lnSpc>
              <a:spcBef>
                <a:spcPts val="0"/>
              </a:spcBef>
              <a:spcAft>
                <a:spcPts val="0"/>
              </a:spcAft>
              <a:buClr>
                <a:srgbClr val="3B3535"/>
              </a:buClr>
              <a:buSzPts val="1450"/>
              <a:buFont typeface="Roboto Light"/>
              <a:buNone/>
            </a:pPr>
            <a:r>
              <a:rPr lang="en-US" sz="1450">
                <a:solidFill>
                  <a:srgbClr val="3B3535"/>
                </a:solidFill>
                <a:latin typeface="Roboto Light"/>
                <a:ea typeface="Roboto Light"/>
                <a:cs typeface="Roboto Light"/>
                <a:sym typeface="Roboto Light"/>
              </a:rPr>
              <a:t>Загалом ЗДО</a:t>
            </a:r>
            <a:endParaRPr sz="1450">
              <a:solidFill>
                <a:schemeClr val="dk1"/>
              </a:solidFill>
              <a:latin typeface="Calibri"/>
              <a:ea typeface="Calibri"/>
              <a:cs typeface="Calibri"/>
              <a:sym typeface="Calibri"/>
            </a:endParaRPr>
          </a:p>
        </p:txBody>
      </p:sp>
      <p:sp>
        <p:nvSpPr>
          <p:cNvPr id="140" name="Google Shape;140;p6"/>
          <p:cNvSpPr/>
          <p:nvPr/>
        </p:nvSpPr>
        <p:spPr>
          <a:xfrm>
            <a:off x="12095440" y="3205043"/>
            <a:ext cx="1586032" cy="301109"/>
          </a:xfrm>
          <a:prstGeom prst="rect">
            <a:avLst/>
          </a:prstGeom>
          <a:noFill/>
          <a:ln>
            <a:noFill/>
          </a:ln>
        </p:spPr>
        <p:txBody>
          <a:bodyPr anchorCtr="0" anchor="t" bIns="0" lIns="0" spcFirstLastPara="1" rIns="0" wrap="square" tIns="0">
            <a:noAutofit/>
          </a:bodyPr>
          <a:lstStyle/>
          <a:p>
            <a:pPr indent="0" lvl="0" marL="0" marR="0" rtl="0" algn="l">
              <a:lnSpc>
                <a:spcPct val="162068"/>
              </a:lnSpc>
              <a:spcBef>
                <a:spcPts val="0"/>
              </a:spcBef>
              <a:spcAft>
                <a:spcPts val="0"/>
              </a:spcAft>
              <a:buClr>
                <a:srgbClr val="3B3535"/>
              </a:buClr>
              <a:buSzPts val="1450"/>
              <a:buFont typeface="Roboto Light"/>
              <a:buNone/>
            </a:pPr>
            <a:r>
              <a:rPr lang="en-US" sz="1450">
                <a:solidFill>
                  <a:srgbClr val="3B3535"/>
                </a:solidFill>
                <a:latin typeface="Roboto Light"/>
                <a:ea typeface="Roboto Light"/>
                <a:cs typeface="Roboto Light"/>
                <a:sym typeface="Roboto Light"/>
              </a:rPr>
              <a:t>01.01.2025</a:t>
            </a:r>
            <a:endParaRPr sz="1450">
              <a:solidFill>
                <a:schemeClr val="dk1"/>
              </a:solidFill>
              <a:latin typeface="Calibri"/>
              <a:ea typeface="Calibri"/>
              <a:cs typeface="Calibri"/>
              <a:sym typeface="Calibri"/>
            </a:endParaRPr>
          </a:p>
        </p:txBody>
      </p:sp>
      <p:sp>
        <p:nvSpPr>
          <p:cNvPr id="141" name="Google Shape;141;p6"/>
          <p:cNvSpPr/>
          <p:nvPr/>
        </p:nvSpPr>
        <p:spPr>
          <a:xfrm>
            <a:off x="760690" y="4228862"/>
            <a:ext cx="13109019" cy="1746528"/>
          </a:xfrm>
          <a:prstGeom prst="rect">
            <a:avLst/>
          </a:prstGeom>
          <a:solidFill>
            <a:srgbClr val="000000">
              <a:alpha val="392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6"/>
          <p:cNvSpPr/>
          <p:nvPr/>
        </p:nvSpPr>
        <p:spPr>
          <a:xfrm>
            <a:off x="949166" y="4349353"/>
            <a:ext cx="2241471" cy="1204436"/>
          </a:xfrm>
          <a:prstGeom prst="rect">
            <a:avLst/>
          </a:prstGeom>
          <a:noFill/>
          <a:ln>
            <a:noFill/>
          </a:ln>
        </p:spPr>
        <p:txBody>
          <a:bodyPr anchorCtr="0" anchor="t" bIns="0" lIns="0" spcFirstLastPara="1" rIns="0" wrap="square" tIns="0">
            <a:noAutofit/>
          </a:bodyPr>
          <a:lstStyle/>
          <a:p>
            <a:pPr indent="0" lvl="0" marL="0" marR="0" rtl="0" algn="l">
              <a:lnSpc>
                <a:spcPct val="162068"/>
              </a:lnSpc>
              <a:spcBef>
                <a:spcPts val="0"/>
              </a:spcBef>
              <a:spcAft>
                <a:spcPts val="0"/>
              </a:spcAft>
              <a:buClr>
                <a:srgbClr val="3B3535"/>
              </a:buClr>
              <a:buSzPts val="1450"/>
              <a:buFont typeface="Roboto Light"/>
              <a:buNone/>
            </a:pPr>
            <a:r>
              <a:rPr lang="en-US" sz="1450">
                <a:solidFill>
                  <a:srgbClr val="3B3535"/>
                </a:solidFill>
                <a:latin typeface="Roboto Light"/>
                <a:ea typeface="Roboto Light"/>
                <a:cs typeface="Roboto Light"/>
                <a:sym typeface="Roboto Light"/>
              </a:rPr>
              <a:t>Закон України "Про застосування англійської мови в Україні" (№ 3760-IX)</a:t>
            </a:r>
            <a:endParaRPr sz="1450">
              <a:solidFill>
                <a:schemeClr val="dk1"/>
              </a:solidFill>
              <a:latin typeface="Calibri"/>
              <a:ea typeface="Calibri"/>
              <a:cs typeface="Calibri"/>
              <a:sym typeface="Calibri"/>
            </a:endParaRPr>
          </a:p>
        </p:txBody>
      </p:sp>
      <p:sp>
        <p:nvSpPr>
          <p:cNvPr id="143" name="Google Shape;143;p6"/>
          <p:cNvSpPr/>
          <p:nvPr/>
        </p:nvSpPr>
        <p:spPr>
          <a:xfrm>
            <a:off x="3574733" y="4349353"/>
            <a:ext cx="2237661" cy="301109"/>
          </a:xfrm>
          <a:prstGeom prst="rect">
            <a:avLst/>
          </a:prstGeom>
          <a:noFill/>
          <a:ln>
            <a:noFill/>
          </a:ln>
        </p:spPr>
        <p:txBody>
          <a:bodyPr anchorCtr="0" anchor="t" bIns="0" lIns="0" spcFirstLastPara="1" rIns="0" wrap="square" tIns="0">
            <a:noAutofit/>
          </a:bodyPr>
          <a:lstStyle/>
          <a:p>
            <a:pPr indent="0" lvl="0" marL="0" marR="0" rtl="0" algn="l">
              <a:lnSpc>
                <a:spcPct val="162068"/>
              </a:lnSpc>
              <a:spcBef>
                <a:spcPts val="0"/>
              </a:spcBef>
              <a:spcAft>
                <a:spcPts val="0"/>
              </a:spcAft>
              <a:buClr>
                <a:srgbClr val="3B3535"/>
              </a:buClr>
              <a:buSzPts val="1450"/>
              <a:buFont typeface="Roboto Light"/>
              <a:buNone/>
            </a:pPr>
            <a:r>
              <a:rPr lang="en-US" sz="1450">
                <a:solidFill>
                  <a:srgbClr val="3B3535"/>
                </a:solidFill>
                <a:latin typeface="Roboto Light"/>
                <a:ea typeface="Roboto Light"/>
                <a:cs typeface="Roboto Light"/>
                <a:sym typeface="Roboto Light"/>
              </a:rPr>
              <a:t>Ст. 8, п. 1, пп. 1, 2</a:t>
            </a:r>
            <a:endParaRPr sz="1450">
              <a:solidFill>
                <a:schemeClr val="dk1"/>
              </a:solidFill>
              <a:latin typeface="Calibri"/>
              <a:ea typeface="Calibri"/>
              <a:cs typeface="Calibri"/>
              <a:sym typeface="Calibri"/>
            </a:endParaRPr>
          </a:p>
        </p:txBody>
      </p:sp>
      <p:sp>
        <p:nvSpPr>
          <p:cNvPr id="144" name="Google Shape;144;p6"/>
          <p:cNvSpPr/>
          <p:nvPr/>
        </p:nvSpPr>
        <p:spPr>
          <a:xfrm>
            <a:off x="6196489" y="4349353"/>
            <a:ext cx="3548539" cy="903327"/>
          </a:xfrm>
          <a:prstGeom prst="rect">
            <a:avLst/>
          </a:prstGeom>
          <a:noFill/>
          <a:ln>
            <a:noFill/>
          </a:ln>
        </p:spPr>
        <p:txBody>
          <a:bodyPr anchorCtr="0" anchor="t" bIns="0" lIns="0" spcFirstLastPara="1" rIns="0" wrap="square" tIns="0">
            <a:noAutofit/>
          </a:bodyPr>
          <a:lstStyle/>
          <a:p>
            <a:pPr indent="0" lvl="0" marL="0" marR="0" rtl="0" algn="l">
              <a:lnSpc>
                <a:spcPct val="162068"/>
              </a:lnSpc>
              <a:spcBef>
                <a:spcPts val="0"/>
              </a:spcBef>
              <a:spcAft>
                <a:spcPts val="0"/>
              </a:spcAft>
              <a:buClr>
                <a:srgbClr val="3B3535"/>
              </a:buClr>
              <a:buSzPts val="1450"/>
              <a:buFont typeface="Roboto Light"/>
              <a:buNone/>
            </a:pPr>
            <a:r>
              <a:rPr lang="en-US" sz="1450">
                <a:solidFill>
                  <a:srgbClr val="3B3535"/>
                </a:solidFill>
                <a:latin typeface="Roboto Light"/>
                <a:ea typeface="Roboto Light"/>
                <a:cs typeface="Roboto Light"/>
                <a:sym typeface="Roboto Light"/>
              </a:rPr>
              <a:t>Забезпечення застосування англійської мови в освітньому процесі; обов'язкове вивчення англійської мови.</a:t>
            </a:r>
            <a:endParaRPr sz="1450">
              <a:solidFill>
                <a:schemeClr val="dk1"/>
              </a:solidFill>
              <a:latin typeface="Calibri"/>
              <a:ea typeface="Calibri"/>
              <a:cs typeface="Calibri"/>
              <a:sym typeface="Calibri"/>
            </a:endParaRPr>
          </a:p>
        </p:txBody>
      </p:sp>
      <p:sp>
        <p:nvSpPr>
          <p:cNvPr id="145" name="Google Shape;145;p6"/>
          <p:cNvSpPr/>
          <p:nvPr/>
        </p:nvSpPr>
        <p:spPr>
          <a:xfrm>
            <a:off x="10129123" y="4349353"/>
            <a:ext cx="1582222" cy="1505545"/>
          </a:xfrm>
          <a:prstGeom prst="rect">
            <a:avLst/>
          </a:prstGeom>
          <a:noFill/>
          <a:ln>
            <a:noFill/>
          </a:ln>
        </p:spPr>
        <p:txBody>
          <a:bodyPr anchorCtr="0" anchor="t" bIns="0" lIns="0" spcFirstLastPara="1" rIns="0" wrap="square" tIns="0">
            <a:noAutofit/>
          </a:bodyPr>
          <a:lstStyle/>
          <a:p>
            <a:pPr indent="0" lvl="0" marL="0" marR="0" rtl="0" algn="l">
              <a:lnSpc>
                <a:spcPct val="162068"/>
              </a:lnSpc>
              <a:spcBef>
                <a:spcPts val="0"/>
              </a:spcBef>
              <a:spcAft>
                <a:spcPts val="0"/>
              </a:spcAft>
              <a:buClr>
                <a:srgbClr val="3B3535"/>
              </a:buClr>
              <a:buSzPts val="1450"/>
              <a:buFont typeface="Roboto Light"/>
              <a:buNone/>
            </a:pPr>
            <a:r>
              <a:rPr lang="en-US" sz="1450">
                <a:solidFill>
                  <a:srgbClr val="3B3535"/>
                </a:solidFill>
                <a:latin typeface="Roboto Light"/>
                <a:ea typeface="Roboto Light"/>
                <a:cs typeface="Roboto Light"/>
                <a:sym typeface="Roboto Light"/>
              </a:rPr>
              <a:t>Діти раннього, молодшого, середнього та старшого дошкільного віку</a:t>
            </a:r>
            <a:endParaRPr sz="1450">
              <a:solidFill>
                <a:schemeClr val="dk1"/>
              </a:solidFill>
              <a:latin typeface="Calibri"/>
              <a:ea typeface="Calibri"/>
              <a:cs typeface="Calibri"/>
              <a:sym typeface="Calibri"/>
            </a:endParaRPr>
          </a:p>
        </p:txBody>
      </p:sp>
      <p:sp>
        <p:nvSpPr>
          <p:cNvPr id="146" name="Google Shape;146;p6"/>
          <p:cNvSpPr/>
          <p:nvPr/>
        </p:nvSpPr>
        <p:spPr>
          <a:xfrm>
            <a:off x="12095440" y="4349353"/>
            <a:ext cx="1586032" cy="301109"/>
          </a:xfrm>
          <a:prstGeom prst="rect">
            <a:avLst/>
          </a:prstGeom>
          <a:noFill/>
          <a:ln>
            <a:noFill/>
          </a:ln>
        </p:spPr>
        <p:txBody>
          <a:bodyPr anchorCtr="0" anchor="t" bIns="0" lIns="0" spcFirstLastPara="1" rIns="0" wrap="square" tIns="0">
            <a:noAutofit/>
          </a:bodyPr>
          <a:lstStyle/>
          <a:p>
            <a:pPr indent="0" lvl="0" marL="0" marR="0" rtl="0" algn="l">
              <a:lnSpc>
                <a:spcPct val="162068"/>
              </a:lnSpc>
              <a:spcBef>
                <a:spcPts val="0"/>
              </a:spcBef>
              <a:spcAft>
                <a:spcPts val="0"/>
              </a:spcAft>
              <a:buClr>
                <a:srgbClr val="3B3535"/>
              </a:buClr>
              <a:buSzPts val="1450"/>
              <a:buFont typeface="Roboto Light"/>
              <a:buNone/>
            </a:pPr>
            <a:r>
              <a:rPr lang="en-US" sz="1450">
                <a:solidFill>
                  <a:srgbClr val="3B3535"/>
                </a:solidFill>
                <a:latin typeface="Roboto Light"/>
                <a:ea typeface="Roboto Light"/>
                <a:cs typeface="Roboto Light"/>
                <a:sym typeface="Roboto Light"/>
              </a:rPr>
              <a:t>01.09.2026</a:t>
            </a:r>
            <a:endParaRPr sz="1450">
              <a:solidFill>
                <a:schemeClr val="dk1"/>
              </a:solidFill>
              <a:latin typeface="Calibri"/>
              <a:ea typeface="Calibri"/>
              <a:cs typeface="Calibri"/>
              <a:sym typeface="Calibri"/>
            </a:endParaRPr>
          </a:p>
        </p:txBody>
      </p:sp>
      <p:sp>
        <p:nvSpPr>
          <p:cNvPr id="147" name="Google Shape;147;p6"/>
          <p:cNvSpPr/>
          <p:nvPr/>
        </p:nvSpPr>
        <p:spPr>
          <a:xfrm>
            <a:off x="760690" y="5975390"/>
            <a:ext cx="13109019" cy="1445419"/>
          </a:xfrm>
          <a:prstGeom prst="rect">
            <a:avLst/>
          </a:prstGeom>
          <a:solidFill>
            <a:srgbClr val="FFFFFF">
              <a:alpha val="392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6"/>
          <p:cNvSpPr/>
          <p:nvPr/>
        </p:nvSpPr>
        <p:spPr>
          <a:xfrm>
            <a:off x="949166" y="6095881"/>
            <a:ext cx="2241471" cy="1204436"/>
          </a:xfrm>
          <a:prstGeom prst="rect">
            <a:avLst/>
          </a:prstGeom>
          <a:noFill/>
          <a:ln>
            <a:noFill/>
          </a:ln>
        </p:spPr>
        <p:txBody>
          <a:bodyPr anchorCtr="0" anchor="t" bIns="0" lIns="0" spcFirstLastPara="1" rIns="0" wrap="square" tIns="0">
            <a:noAutofit/>
          </a:bodyPr>
          <a:lstStyle/>
          <a:p>
            <a:pPr indent="0" lvl="0" marL="0" marR="0" rtl="0" algn="l">
              <a:lnSpc>
                <a:spcPct val="162068"/>
              </a:lnSpc>
              <a:spcBef>
                <a:spcPts val="0"/>
              </a:spcBef>
              <a:spcAft>
                <a:spcPts val="0"/>
              </a:spcAft>
              <a:buClr>
                <a:srgbClr val="3B3535"/>
              </a:buClr>
              <a:buSzPts val="1450"/>
              <a:buFont typeface="Roboto Light"/>
              <a:buNone/>
            </a:pPr>
            <a:r>
              <a:rPr lang="en-US" sz="1450">
                <a:solidFill>
                  <a:srgbClr val="3B3535"/>
                </a:solidFill>
                <a:latin typeface="Roboto Light"/>
                <a:ea typeface="Roboto Light"/>
                <a:cs typeface="Roboto Light"/>
                <a:sym typeface="Roboto Light"/>
              </a:rPr>
              <a:t>Закон України "Про застосування англійської мови в Україні" (№ 3760-IX)</a:t>
            </a:r>
            <a:endParaRPr sz="1450">
              <a:solidFill>
                <a:schemeClr val="dk1"/>
              </a:solidFill>
              <a:latin typeface="Calibri"/>
              <a:ea typeface="Calibri"/>
              <a:cs typeface="Calibri"/>
              <a:sym typeface="Calibri"/>
            </a:endParaRPr>
          </a:p>
        </p:txBody>
      </p:sp>
      <p:sp>
        <p:nvSpPr>
          <p:cNvPr id="149" name="Google Shape;149;p6"/>
          <p:cNvSpPr/>
          <p:nvPr/>
        </p:nvSpPr>
        <p:spPr>
          <a:xfrm>
            <a:off x="3574733" y="6095881"/>
            <a:ext cx="2237661" cy="301109"/>
          </a:xfrm>
          <a:prstGeom prst="rect">
            <a:avLst/>
          </a:prstGeom>
          <a:noFill/>
          <a:ln>
            <a:noFill/>
          </a:ln>
        </p:spPr>
        <p:txBody>
          <a:bodyPr anchorCtr="0" anchor="t" bIns="0" lIns="0" spcFirstLastPara="1" rIns="0" wrap="square" tIns="0">
            <a:noAutofit/>
          </a:bodyPr>
          <a:lstStyle/>
          <a:p>
            <a:pPr indent="0" lvl="0" marL="0" marR="0" rtl="0" algn="l">
              <a:lnSpc>
                <a:spcPct val="162068"/>
              </a:lnSpc>
              <a:spcBef>
                <a:spcPts val="0"/>
              </a:spcBef>
              <a:spcAft>
                <a:spcPts val="0"/>
              </a:spcAft>
              <a:buClr>
                <a:srgbClr val="3B3535"/>
              </a:buClr>
              <a:buSzPts val="1450"/>
              <a:buFont typeface="Roboto Light"/>
              <a:buNone/>
            </a:pPr>
            <a:r>
              <a:rPr lang="en-US" sz="1450">
                <a:solidFill>
                  <a:srgbClr val="3B3535"/>
                </a:solidFill>
                <a:latin typeface="Roboto Light"/>
                <a:ea typeface="Roboto Light"/>
                <a:cs typeface="Roboto Light"/>
                <a:sym typeface="Roboto Light"/>
              </a:rPr>
              <a:t>Ст. 8, п. 1, пп. 4</a:t>
            </a:r>
            <a:endParaRPr sz="1450">
              <a:solidFill>
                <a:schemeClr val="dk1"/>
              </a:solidFill>
              <a:latin typeface="Calibri"/>
              <a:ea typeface="Calibri"/>
              <a:cs typeface="Calibri"/>
              <a:sym typeface="Calibri"/>
            </a:endParaRPr>
          </a:p>
        </p:txBody>
      </p:sp>
      <p:sp>
        <p:nvSpPr>
          <p:cNvPr id="150" name="Google Shape;150;p6"/>
          <p:cNvSpPr/>
          <p:nvPr/>
        </p:nvSpPr>
        <p:spPr>
          <a:xfrm>
            <a:off x="6196489" y="6095881"/>
            <a:ext cx="3548539" cy="903327"/>
          </a:xfrm>
          <a:prstGeom prst="rect">
            <a:avLst/>
          </a:prstGeom>
          <a:noFill/>
          <a:ln>
            <a:noFill/>
          </a:ln>
        </p:spPr>
        <p:txBody>
          <a:bodyPr anchorCtr="0" anchor="t" bIns="0" lIns="0" spcFirstLastPara="1" rIns="0" wrap="square" tIns="0">
            <a:noAutofit/>
          </a:bodyPr>
          <a:lstStyle/>
          <a:p>
            <a:pPr indent="0" lvl="0" marL="0" marR="0" rtl="0" algn="l">
              <a:lnSpc>
                <a:spcPct val="162068"/>
              </a:lnSpc>
              <a:spcBef>
                <a:spcPts val="0"/>
              </a:spcBef>
              <a:spcAft>
                <a:spcPts val="0"/>
              </a:spcAft>
              <a:buClr>
                <a:srgbClr val="3B3535"/>
              </a:buClr>
              <a:buSzPts val="1450"/>
              <a:buFont typeface="Roboto Light"/>
              <a:buNone/>
            </a:pPr>
            <a:r>
              <a:rPr lang="en-US" sz="1450">
                <a:solidFill>
                  <a:srgbClr val="3B3535"/>
                </a:solidFill>
                <a:latin typeface="Roboto Light"/>
                <a:ea typeface="Roboto Light"/>
                <a:cs typeface="Roboto Light"/>
                <a:sym typeface="Roboto Light"/>
              </a:rPr>
              <a:t>Створення умов для надання освітніми суб'єктами послуг з вивчення англійської мови.</a:t>
            </a:r>
            <a:endParaRPr sz="1450">
              <a:solidFill>
                <a:schemeClr val="dk1"/>
              </a:solidFill>
              <a:latin typeface="Calibri"/>
              <a:ea typeface="Calibri"/>
              <a:cs typeface="Calibri"/>
              <a:sym typeface="Calibri"/>
            </a:endParaRPr>
          </a:p>
        </p:txBody>
      </p:sp>
      <p:sp>
        <p:nvSpPr>
          <p:cNvPr id="151" name="Google Shape;151;p6"/>
          <p:cNvSpPr/>
          <p:nvPr/>
        </p:nvSpPr>
        <p:spPr>
          <a:xfrm>
            <a:off x="10129123" y="6095881"/>
            <a:ext cx="1582222" cy="602218"/>
          </a:xfrm>
          <a:prstGeom prst="rect">
            <a:avLst/>
          </a:prstGeom>
          <a:noFill/>
          <a:ln>
            <a:noFill/>
          </a:ln>
        </p:spPr>
        <p:txBody>
          <a:bodyPr anchorCtr="0" anchor="t" bIns="0" lIns="0" spcFirstLastPara="1" rIns="0" wrap="square" tIns="0">
            <a:noAutofit/>
          </a:bodyPr>
          <a:lstStyle/>
          <a:p>
            <a:pPr indent="0" lvl="0" marL="0" marR="0" rtl="0" algn="l">
              <a:lnSpc>
                <a:spcPct val="162068"/>
              </a:lnSpc>
              <a:spcBef>
                <a:spcPts val="0"/>
              </a:spcBef>
              <a:spcAft>
                <a:spcPts val="0"/>
              </a:spcAft>
              <a:buClr>
                <a:srgbClr val="3B3535"/>
              </a:buClr>
              <a:buSzPts val="1450"/>
              <a:buFont typeface="Roboto Light"/>
              <a:buNone/>
            </a:pPr>
            <a:r>
              <a:rPr lang="en-US" sz="1450">
                <a:solidFill>
                  <a:srgbClr val="3B3535"/>
                </a:solidFill>
                <a:latin typeface="Roboto Light"/>
                <a:ea typeface="Roboto Light"/>
                <a:cs typeface="Roboto Light"/>
                <a:sym typeface="Roboto Light"/>
              </a:rPr>
              <a:t>Громадяни України</a:t>
            </a:r>
            <a:endParaRPr sz="1450">
              <a:solidFill>
                <a:schemeClr val="dk1"/>
              </a:solidFill>
              <a:latin typeface="Calibri"/>
              <a:ea typeface="Calibri"/>
              <a:cs typeface="Calibri"/>
              <a:sym typeface="Calibri"/>
            </a:endParaRPr>
          </a:p>
        </p:txBody>
      </p:sp>
      <p:sp>
        <p:nvSpPr>
          <p:cNvPr id="152" name="Google Shape;152;p6"/>
          <p:cNvSpPr/>
          <p:nvPr/>
        </p:nvSpPr>
        <p:spPr>
          <a:xfrm>
            <a:off x="12095440" y="6095881"/>
            <a:ext cx="1586032" cy="301109"/>
          </a:xfrm>
          <a:prstGeom prst="rect">
            <a:avLst/>
          </a:prstGeom>
          <a:noFill/>
          <a:ln>
            <a:noFill/>
          </a:ln>
        </p:spPr>
        <p:txBody>
          <a:bodyPr anchorCtr="0" anchor="t" bIns="0" lIns="0" spcFirstLastPara="1" rIns="0" wrap="square" tIns="0">
            <a:noAutofit/>
          </a:bodyPr>
          <a:lstStyle/>
          <a:p>
            <a:pPr indent="0" lvl="0" marL="0" marR="0" rtl="0" algn="l">
              <a:lnSpc>
                <a:spcPct val="162068"/>
              </a:lnSpc>
              <a:spcBef>
                <a:spcPts val="0"/>
              </a:spcBef>
              <a:spcAft>
                <a:spcPts val="0"/>
              </a:spcAft>
              <a:buClr>
                <a:srgbClr val="3B3535"/>
              </a:buClr>
              <a:buSzPts val="1450"/>
              <a:buFont typeface="Roboto Light"/>
              <a:buNone/>
            </a:pPr>
            <a:r>
              <a:rPr lang="en-US" sz="1450">
                <a:solidFill>
                  <a:srgbClr val="3B3535"/>
                </a:solidFill>
                <a:latin typeface="Roboto Light"/>
                <a:ea typeface="Roboto Light"/>
                <a:cs typeface="Roboto Light"/>
                <a:sym typeface="Roboto Light"/>
              </a:rPr>
              <a:t>2025 рік</a:t>
            </a:r>
            <a:endParaRPr sz="1450">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g36483bd1849_0_63"/>
          <p:cNvSpPr txBox="1"/>
          <p:nvPr/>
        </p:nvSpPr>
        <p:spPr>
          <a:xfrm>
            <a:off x="128600" y="428625"/>
            <a:ext cx="13801800" cy="977400"/>
          </a:xfrm>
          <a:prstGeom prst="rect">
            <a:avLst/>
          </a:prstGeom>
          <a:noFill/>
          <a:ln>
            <a:noFill/>
          </a:ln>
        </p:spPr>
        <p:txBody>
          <a:bodyPr anchorCtr="0" anchor="t" bIns="91425" lIns="91425" spcFirstLastPara="1" rIns="91425" wrap="square" tIns="91425">
            <a:spAutoFit/>
          </a:bodyPr>
          <a:lstStyle/>
          <a:p>
            <a:pPr indent="0" lvl="0" marL="0" rtl="0" algn="l">
              <a:lnSpc>
                <a:spcPct val="125242"/>
              </a:lnSpc>
              <a:spcBef>
                <a:spcPts val="0"/>
              </a:spcBef>
              <a:spcAft>
                <a:spcPts val="0"/>
              </a:spcAft>
              <a:buNone/>
            </a:pPr>
            <a:r>
              <a:rPr lang="en-US" sz="5150">
                <a:solidFill>
                  <a:srgbClr val="1F1E1E"/>
                </a:solidFill>
                <a:latin typeface="Red Hat Text"/>
                <a:ea typeface="Red Hat Text"/>
                <a:cs typeface="Red Hat Text"/>
                <a:sym typeface="Red Hat Text"/>
              </a:rPr>
              <a:t>Ключові Законодавчі Ініціативи</a:t>
            </a:r>
            <a:endParaRPr/>
          </a:p>
        </p:txBody>
      </p:sp>
      <p:graphicFrame>
        <p:nvGraphicFramePr>
          <p:cNvPr id="158" name="Google Shape;158;g36483bd1849_0_63"/>
          <p:cNvGraphicFramePr/>
          <p:nvPr/>
        </p:nvGraphicFramePr>
        <p:xfrm>
          <a:off x="128600" y="1545425"/>
          <a:ext cx="3000000" cy="3000000"/>
        </p:xfrm>
        <a:graphic>
          <a:graphicData uri="http://schemas.openxmlformats.org/drawingml/2006/table">
            <a:tbl>
              <a:tblPr>
                <a:noFill/>
                <a:tableStyleId>{54829A40-F28A-4BE6-B035-A19B5EAB26EE}</a:tableStyleId>
              </a:tblPr>
              <a:tblGrid>
                <a:gridCol w="14630400"/>
              </a:tblGrid>
              <a:tr h="304800">
                <a:tc>
                  <a:txBody>
                    <a:bodyPr/>
                    <a:lstStyle/>
                    <a:p>
                      <a:pPr indent="0" lvl="0" marL="0" rtl="0" algn="ctr">
                        <a:lnSpc>
                          <a:spcPct val="115000"/>
                        </a:lnSpc>
                        <a:spcBef>
                          <a:spcPts val="800"/>
                        </a:spcBef>
                        <a:spcAft>
                          <a:spcPts val="0"/>
                        </a:spcAft>
                        <a:buNone/>
                      </a:pPr>
                      <a:r>
                        <a:rPr b="1" lang="en-US">
                          <a:solidFill>
                            <a:srgbClr val="333333"/>
                          </a:solidFill>
                          <a:highlight>
                            <a:srgbClr val="FFFFE2"/>
                          </a:highlight>
                        </a:rPr>
                        <a:t>МІНІСТЕРСТВО ОСВІТИ І НАУКИ УКРАЇНИ</a:t>
                      </a:r>
                      <a:endParaRPr b="1">
                        <a:solidFill>
                          <a:srgbClr val="333333"/>
                        </a:solidFill>
                        <a:highlight>
                          <a:srgbClr val="FFFFE2"/>
                        </a:highlight>
                      </a:endParaRPr>
                    </a:p>
                  </a:txBody>
                  <a:tcPr marT="91425" marB="91425" marR="91425" marL="91425">
                    <a:lnL cap="flat" cmpd="sng">
                      <a:solidFill>
                        <a:srgbClr val="000000"/>
                      </a:solidFill>
                      <a:prstDash val="solid"/>
                      <a:round/>
                      <a:headEnd len="sm" w="sm" type="none"/>
                      <a:tailEnd len="sm" w="sm" type="none"/>
                    </a:lnL>
                    <a:lnR cap="flat" cmpd="sng">
                      <a:solidFill>
                        <a:srgbClr val="000000"/>
                      </a:solidFill>
                      <a:prstDash val="solid"/>
                      <a:round/>
                      <a:headEnd len="sm" w="sm" type="none"/>
                      <a:tailEnd len="sm" w="sm" type="none"/>
                    </a:lnR>
                    <a:lnT cap="flat" cmpd="sng">
                      <a:solidFill>
                        <a:srgbClr val="000000"/>
                      </a:solidFill>
                      <a:prstDash val="solid"/>
                      <a:round/>
                      <a:headEnd len="sm" w="sm" type="none"/>
                      <a:tailEnd len="sm" w="sm" type="none"/>
                    </a:lnT>
                    <a:lnB cap="flat" cmpd="sng">
                      <a:solidFill>
                        <a:srgbClr val="000000"/>
                      </a:solidFill>
                      <a:prstDash val="solid"/>
                      <a:round/>
                      <a:headEnd len="sm" w="sm" type="none"/>
                      <a:tailEnd len="sm" w="sm" type="none"/>
                    </a:lnB>
                  </a:tcPr>
                </a:tc>
              </a:tr>
              <a:tr h="523875">
                <a:tc>
                  <a:txBody>
                    <a:bodyPr/>
                    <a:lstStyle/>
                    <a:p>
                      <a:pPr indent="0" lvl="0" marL="0" rtl="0" algn="ctr">
                        <a:lnSpc>
                          <a:spcPct val="115000"/>
                        </a:lnSpc>
                        <a:spcBef>
                          <a:spcPts val="1500"/>
                        </a:spcBef>
                        <a:spcAft>
                          <a:spcPts val="800"/>
                        </a:spcAft>
                        <a:buNone/>
                      </a:pPr>
                      <a:r>
                        <a:rPr b="1" lang="en-US" sz="1600">
                          <a:solidFill>
                            <a:srgbClr val="333333"/>
                          </a:solidFill>
                          <a:highlight>
                            <a:srgbClr val="FFFFE2"/>
                          </a:highlight>
                        </a:rPr>
                        <a:t>НАКАЗ</a:t>
                      </a:r>
                      <a:endParaRPr b="1" sz="1600">
                        <a:solidFill>
                          <a:srgbClr val="333333"/>
                        </a:solidFill>
                        <a:highlight>
                          <a:srgbClr val="FFFFE2"/>
                        </a:highlight>
                      </a:endParaRPr>
                    </a:p>
                  </a:txBody>
                  <a:tcPr marT="91425" marB="91425" marR="91425" marL="91425">
                    <a:lnL cap="flat" cmpd="sng">
                      <a:solidFill>
                        <a:srgbClr val="000000"/>
                      </a:solidFill>
                      <a:prstDash val="solid"/>
                      <a:round/>
                      <a:headEnd len="sm" w="sm" type="none"/>
                      <a:tailEnd len="sm" w="sm" type="none"/>
                    </a:lnL>
                    <a:lnR cap="flat" cmpd="sng">
                      <a:solidFill>
                        <a:srgbClr val="000000"/>
                      </a:solidFill>
                      <a:prstDash val="solid"/>
                      <a:round/>
                      <a:headEnd len="sm" w="sm" type="none"/>
                      <a:tailEnd len="sm" w="sm" type="none"/>
                    </a:lnR>
                    <a:lnT cap="flat" cmpd="sng">
                      <a:solidFill>
                        <a:srgbClr val="000000"/>
                      </a:solidFill>
                      <a:prstDash val="solid"/>
                      <a:round/>
                      <a:headEnd len="sm" w="sm" type="none"/>
                      <a:tailEnd len="sm" w="sm" type="none"/>
                    </a:lnT>
                    <a:lnB cap="flat" cmpd="sng">
                      <a:solidFill>
                        <a:srgbClr val="000000"/>
                      </a:solidFill>
                      <a:prstDash val="solid"/>
                      <a:round/>
                      <a:headEnd len="sm" w="sm" type="none"/>
                      <a:tailEnd len="sm" w="sm" type="none"/>
                    </a:lnB>
                  </a:tcPr>
                </a:tc>
              </a:tr>
              <a:tr h="361950">
                <a:tc>
                  <a:txBody>
                    <a:bodyPr/>
                    <a:lstStyle/>
                    <a:p>
                      <a:pPr indent="0" lvl="0" marL="292100" marR="292100" rtl="0" algn="ctr">
                        <a:lnSpc>
                          <a:spcPct val="115000"/>
                        </a:lnSpc>
                        <a:spcBef>
                          <a:spcPts val="800"/>
                        </a:spcBef>
                        <a:spcAft>
                          <a:spcPts val="800"/>
                        </a:spcAft>
                        <a:buNone/>
                      </a:pPr>
                      <a:r>
                        <a:rPr b="1" lang="en-US" sz="1200">
                          <a:solidFill>
                            <a:srgbClr val="333333"/>
                          </a:solidFill>
                          <a:highlight>
                            <a:srgbClr val="FFFFE2"/>
                          </a:highlight>
                        </a:rPr>
                        <a:t>12.06.2025  № 844</a:t>
                      </a:r>
                      <a:endParaRPr b="1" sz="1200">
                        <a:solidFill>
                          <a:srgbClr val="333333"/>
                        </a:solidFill>
                        <a:highlight>
                          <a:srgbClr val="FFFFE2"/>
                        </a:highlight>
                      </a:endParaRPr>
                    </a:p>
                  </a:txBody>
                  <a:tcPr marT="91425" marB="91425" marR="91425" marL="91425">
                    <a:lnL cap="flat" cmpd="sng">
                      <a:solidFill>
                        <a:srgbClr val="000000"/>
                      </a:solidFill>
                      <a:prstDash val="solid"/>
                      <a:round/>
                      <a:headEnd len="sm" w="sm" type="none"/>
                      <a:tailEnd len="sm" w="sm" type="none"/>
                    </a:lnL>
                    <a:lnR cap="flat" cmpd="sng">
                      <a:solidFill>
                        <a:srgbClr val="000000"/>
                      </a:solidFill>
                      <a:prstDash val="solid"/>
                      <a:round/>
                      <a:headEnd len="sm" w="sm" type="none"/>
                      <a:tailEnd len="sm" w="sm" type="none"/>
                    </a:lnR>
                    <a:lnT cap="flat" cmpd="sng">
                      <a:solidFill>
                        <a:srgbClr val="000000"/>
                      </a:solidFill>
                      <a:prstDash val="solid"/>
                      <a:round/>
                      <a:headEnd len="sm" w="sm" type="none"/>
                      <a:tailEnd len="sm" w="sm" type="none"/>
                    </a:lnT>
                    <a:lnB cap="flat" cmpd="sng">
                      <a:solidFill>
                        <a:srgbClr val="000000"/>
                      </a:solidFill>
                      <a:prstDash val="solid"/>
                      <a:round/>
                      <a:headEnd len="sm" w="sm" type="none"/>
                      <a:tailEnd len="sm" w="sm" type="none"/>
                    </a:lnB>
                  </a:tcPr>
                </a:tc>
              </a:tr>
            </a:tbl>
          </a:graphicData>
        </a:graphic>
      </p:graphicFrame>
      <p:graphicFrame>
        <p:nvGraphicFramePr>
          <p:cNvPr id="159" name="Google Shape;159;g36483bd1849_0_63"/>
          <p:cNvGraphicFramePr/>
          <p:nvPr/>
        </p:nvGraphicFramePr>
        <p:xfrm>
          <a:off x="281000" y="1697825"/>
          <a:ext cx="3000000" cy="3000000"/>
        </p:xfrm>
        <a:graphic>
          <a:graphicData uri="http://schemas.openxmlformats.org/drawingml/2006/table">
            <a:tbl>
              <a:tblPr>
                <a:noFill/>
                <a:tableStyleId>{54829A40-F28A-4BE6-B035-A19B5EAB26EE}</a:tableStyleId>
              </a:tblPr>
              <a:tblGrid>
                <a:gridCol w="8782050"/>
                <a:gridCol w="5848350"/>
              </a:tblGrid>
              <a:tr h="876300">
                <a:tc>
                  <a:txBody>
                    <a:bodyPr/>
                    <a:lstStyle/>
                    <a:p>
                      <a:pPr indent="0" lvl="0" marL="0" rtl="0" algn="l">
                        <a:spcBef>
                          <a:spcPts val="0"/>
                        </a:spcBef>
                        <a:spcAft>
                          <a:spcPts val="0"/>
                        </a:spcAft>
                        <a:buNone/>
                      </a:pPr>
                      <a:r>
                        <a:t/>
                      </a:r>
                      <a:endParaRPr sz="1600"/>
                    </a:p>
                  </a:txBody>
                  <a:tcPr marT="91425" marB="91425" marR="91425" marL="91425">
                    <a:lnL cap="flat" cmpd="sng">
                      <a:solidFill>
                        <a:srgbClr val="000000"/>
                      </a:solidFill>
                      <a:prstDash val="solid"/>
                      <a:round/>
                      <a:headEnd len="sm" w="sm" type="none"/>
                      <a:tailEnd len="sm" w="sm" type="none"/>
                    </a:lnL>
                    <a:lnR cap="flat" cmpd="sng">
                      <a:solidFill>
                        <a:srgbClr val="000000"/>
                      </a:solidFill>
                      <a:prstDash val="solid"/>
                      <a:round/>
                      <a:headEnd len="sm" w="sm" type="none"/>
                      <a:tailEnd len="sm" w="sm" type="none"/>
                    </a:lnR>
                    <a:lnT cap="flat" cmpd="sng">
                      <a:solidFill>
                        <a:srgbClr val="000000"/>
                      </a:solidFill>
                      <a:prstDash val="solid"/>
                      <a:round/>
                      <a:headEnd len="sm" w="sm" type="none"/>
                      <a:tailEnd len="sm" w="sm" type="none"/>
                    </a:lnT>
                    <a:lnB cap="flat" cmpd="sng">
                      <a:solidFill>
                        <a:srgbClr val="000000"/>
                      </a:solidFill>
                      <a:prstDash val="solid"/>
                      <a:round/>
                      <a:headEnd len="sm" w="sm" type="none"/>
                      <a:tailEnd len="sm" w="sm" type="none"/>
                    </a:lnB>
                  </a:tcPr>
                </a:tc>
                <a:tc>
                  <a:txBody>
                    <a:bodyPr/>
                    <a:lstStyle/>
                    <a:p>
                      <a:pPr indent="0" lvl="0" marL="0" rtl="0" algn="just">
                        <a:lnSpc>
                          <a:spcPct val="115000"/>
                        </a:lnSpc>
                        <a:spcBef>
                          <a:spcPts val="800"/>
                        </a:spcBef>
                        <a:spcAft>
                          <a:spcPts val="0"/>
                        </a:spcAft>
                        <a:buNone/>
                      </a:pPr>
                      <a:r>
                        <a:t/>
                      </a:r>
                      <a:endParaRPr b="1">
                        <a:solidFill>
                          <a:srgbClr val="333333"/>
                        </a:solidFill>
                        <a:highlight>
                          <a:srgbClr val="FFFFE2"/>
                        </a:highlight>
                      </a:endParaRPr>
                    </a:p>
                    <a:p>
                      <a:pPr indent="0" lvl="0" marL="0" rtl="0" algn="just">
                        <a:lnSpc>
                          <a:spcPct val="115000"/>
                        </a:lnSpc>
                        <a:spcBef>
                          <a:spcPts val="800"/>
                        </a:spcBef>
                        <a:spcAft>
                          <a:spcPts val="800"/>
                        </a:spcAft>
                        <a:buNone/>
                      </a:pPr>
                      <a:r>
                        <a:rPr b="1" lang="en-US">
                          <a:solidFill>
                            <a:srgbClr val="333333"/>
                          </a:solidFill>
                          <a:highlight>
                            <a:srgbClr val="FFFFE2"/>
                          </a:highlight>
                        </a:rPr>
                        <a:t>Зареєстровано в Міністерстві</a:t>
                      </a:r>
                      <a:br>
                        <a:rPr b="1" lang="en-US">
                          <a:solidFill>
                            <a:srgbClr val="333333"/>
                          </a:solidFill>
                          <a:highlight>
                            <a:srgbClr val="FFFFE2"/>
                          </a:highlight>
                        </a:rPr>
                      </a:br>
                      <a:r>
                        <a:rPr b="1" lang="en-US">
                          <a:solidFill>
                            <a:srgbClr val="333333"/>
                          </a:solidFill>
                          <a:highlight>
                            <a:srgbClr val="FFFFE2"/>
                          </a:highlight>
                        </a:rPr>
                        <a:t>юстиції України</a:t>
                      </a:r>
                      <a:br>
                        <a:rPr b="1" lang="en-US">
                          <a:solidFill>
                            <a:srgbClr val="333333"/>
                          </a:solidFill>
                          <a:highlight>
                            <a:srgbClr val="FFFFE2"/>
                          </a:highlight>
                        </a:rPr>
                      </a:br>
                      <a:r>
                        <a:rPr b="1" lang="en-US">
                          <a:solidFill>
                            <a:srgbClr val="333333"/>
                          </a:solidFill>
                          <a:highlight>
                            <a:srgbClr val="FFFFE2"/>
                          </a:highlight>
                        </a:rPr>
                        <a:t>26 червня 2025 року</a:t>
                      </a:r>
                      <a:br>
                        <a:rPr b="1" lang="en-US">
                          <a:solidFill>
                            <a:srgbClr val="333333"/>
                          </a:solidFill>
                          <a:highlight>
                            <a:srgbClr val="FFFFE2"/>
                          </a:highlight>
                        </a:rPr>
                      </a:br>
                      <a:r>
                        <a:rPr b="1" lang="en-US">
                          <a:solidFill>
                            <a:srgbClr val="333333"/>
                          </a:solidFill>
                          <a:highlight>
                            <a:srgbClr val="FFFFE2"/>
                          </a:highlight>
                        </a:rPr>
                        <a:t>за № 994/44400</a:t>
                      </a:r>
                      <a:endParaRPr b="1">
                        <a:solidFill>
                          <a:srgbClr val="333333"/>
                        </a:solidFill>
                        <a:highlight>
                          <a:srgbClr val="FFFFE2"/>
                        </a:highlight>
                      </a:endParaRPr>
                    </a:p>
                  </a:txBody>
                  <a:tcPr marT="91425" marB="91425" marR="91425" marL="91425">
                    <a:lnL cap="flat" cmpd="sng">
                      <a:solidFill>
                        <a:srgbClr val="000000"/>
                      </a:solidFill>
                      <a:prstDash val="solid"/>
                      <a:round/>
                      <a:headEnd len="sm" w="sm" type="none"/>
                      <a:tailEnd len="sm" w="sm" type="none"/>
                    </a:lnL>
                    <a:lnR cap="flat" cmpd="sng">
                      <a:solidFill>
                        <a:srgbClr val="000000"/>
                      </a:solidFill>
                      <a:prstDash val="solid"/>
                      <a:round/>
                      <a:headEnd len="sm" w="sm" type="none"/>
                      <a:tailEnd len="sm" w="sm" type="none"/>
                    </a:lnR>
                    <a:lnT cap="flat" cmpd="sng">
                      <a:solidFill>
                        <a:srgbClr val="000000"/>
                      </a:solidFill>
                      <a:prstDash val="solid"/>
                      <a:round/>
                      <a:headEnd len="sm" w="sm" type="none"/>
                      <a:tailEnd len="sm" w="sm" type="none"/>
                    </a:lnT>
                    <a:lnB cap="flat" cmpd="sng">
                      <a:solidFill>
                        <a:srgbClr val="000000"/>
                      </a:solidFill>
                      <a:prstDash val="solid"/>
                      <a:round/>
                      <a:headEnd len="sm" w="sm" type="none"/>
                      <a:tailEnd len="sm" w="sm" type="none"/>
                    </a:lnB>
                  </a:tcPr>
                </a:tc>
              </a:tr>
            </a:tbl>
          </a:graphicData>
        </a:graphic>
      </p:graphicFrame>
      <p:sp>
        <p:nvSpPr>
          <p:cNvPr id="160" name="Google Shape;160;g36483bd1849_0_63"/>
          <p:cNvSpPr txBox="1"/>
          <p:nvPr/>
        </p:nvSpPr>
        <p:spPr>
          <a:xfrm>
            <a:off x="1607350" y="3227225"/>
            <a:ext cx="12087300" cy="1230600"/>
          </a:xfrm>
          <a:prstGeom prst="rect">
            <a:avLst/>
          </a:prstGeom>
          <a:noFill/>
          <a:ln>
            <a:noFill/>
          </a:ln>
        </p:spPr>
        <p:txBody>
          <a:bodyPr anchorCtr="0" anchor="ctr" bIns="91425" lIns="91425" spcFirstLastPara="1" rIns="91425" wrap="square" tIns="91425">
            <a:noAutofit/>
          </a:bodyPr>
          <a:lstStyle/>
          <a:p>
            <a:pPr indent="0" lvl="0" marL="292100" marR="292100" rtl="0" algn="ctr">
              <a:lnSpc>
                <a:spcPct val="115000"/>
              </a:lnSpc>
              <a:spcBef>
                <a:spcPts val="1500"/>
              </a:spcBef>
              <a:spcAft>
                <a:spcPts val="2300"/>
              </a:spcAft>
              <a:buNone/>
            </a:pPr>
            <a:r>
              <a:rPr b="1" lang="en-US" sz="1900">
                <a:solidFill>
                  <a:srgbClr val="333333"/>
                </a:solidFill>
                <a:highlight>
                  <a:srgbClr val="FFFFE2"/>
                </a:highlight>
              </a:rPr>
              <a:t>Про затвердження Типових штатних нормативів закладів дошкільної освіти</a:t>
            </a:r>
            <a:endParaRPr b="1" sz="1900">
              <a:solidFill>
                <a:srgbClr val="333333"/>
              </a:solidFill>
              <a:highlight>
                <a:srgbClr val="FFFFE2"/>
              </a:highlight>
            </a:endParaRPr>
          </a:p>
        </p:txBody>
      </p:sp>
      <p:graphicFrame>
        <p:nvGraphicFramePr>
          <p:cNvPr id="161" name="Google Shape;161;g36483bd1849_0_63"/>
          <p:cNvGraphicFramePr/>
          <p:nvPr/>
        </p:nvGraphicFramePr>
        <p:xfrm>
          <a:off x="985825" y="4457825"/>
          <a:ext cx="3000000" cy="3000000"/>
        </p:xfrm>
        <a:graphic>
          <a:graphicData uri="http://schemas.openxmlformats.org/drawingml/2006/table">
            <a:tbl>
              <a:tblPr>
                <a:solidFill>
                  <a:srgbClr val="FFFFE2"/>
                </a:solidFill>
                <a:tableStyleId>{54829A40-F28A-4BE6-B035-A19B5EAB26EE}</a:tableStyleId>
              </a:tblPr>
              <a:tblGrid>
                <a:gridCol w="2315850"/>
                <a:gridCol w="2471350"/>
                <a:gridCol w="3722350"/>
                <a:gridCol w="1108750"/>
                <a:gridCol w="1108750"/>
                <a:gridCol w="1108750"/>
                <a:gridCol w="1108750"/>
              </a:tblGrid>
              <a:tr h="561975">
                <a:tc>
                  <a:txBody>
                    <a:bodyPr/>
                    <a:lstStyle/>
                    <a:p>
                      <a:pPr indent="0" lvl="0" marL="0" rtl="0" algn="l">
                        <a:lnSpc>
                          <a:spcPct val="115000"/>
                        </a:lnSpc>
                        <a:spcBef>
                          <a:spcPts val="800"/>
                        </a:spcBef>
                        <a:spcAft>
                          <a:spcPts val="800"/>
                        </a:spcAft>
                        <a:buNone/>
                      </a:pPr>
                      <a:r>
                        <a:rPr lang="en-US" sz="1700">
                          <a:solidFill>
                            <a:srgbClr val="333333"/>
                          </a:solidFill>
                          <a:highlight>
                            <a:srgbClr val="FFFFE2"/>
                          </a:highlight>
                        </a:rPr>
                        <a:t>Вчитель англійської мови</a:t>
                      </a:r>
                      <a:endParaRPr sz="1700">
                        <a:solidFill>
                          <a:srgbClr val="333333"/>
                        </a:solidFill>
                        <a:highlight>
                          <a:srgbClr val="FFFFE2"/>
                        </a:highlight>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800"/>
                        </a:spcBef>
                        <a:spcAft>
                          <a:spcPts val="800"/>
                        </a:spcAft>
                        <a:buNone/>
                      </a:pPr>
                      <a:r>
                        <a:rPr lang="en-US" sz="1700">
                          <a:solidFill>
                            <a:srgbClr val="333333"/>
                          </a:solidFill>
                          <a:highlight>
                            <a:srgbClr val="FFFFE2"/>
                          </a:highlight>
                        </a:rPr>
                        <a:t>0,25</a:t>
                      </a:r>
                      <a:endParaRPr sz="1700">
                        <a:solidFill>
                          <a:srgbClr val="333333"/>
                        </a:solidFill>
                        <a:highlight>
                          <a:srgbClr val="FFFFE2"/>
                        </a:highlight>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gridSpan="5">
                  <a:txBody>
                    <a:bodyPr/>
                    <a:lstStyle/>
                    <a:p>
                      <a:pPr indent="0" lvl="0" marL="0" rtl="0" algn="l">
                        <a:lnSpc>
                          <a:spcPct val="115000"/>
                        </a:lnSpc>
                        <a:spcBef>
                          <a:spcPts val="800"/>
                        </a:spcBef>
                        <a:spcAft>
                          <a:spcPts val="800"/>
                        </a:spcAft>
                        <a:buNone/>
                      </a:pPr>
                      <a:r>
                        <a:rPr lang="en-US" sz="1700">
                          <a:solidFill>
                            <a:srgbClr val="333333"/>
                          </a:solidFill>
                          <a:highlight>
                            <a:srgbClr val="FFFFE2"/>
                          </a:highlight>
                        </a:rPr>
                        <a:t>На кожну групу дітей старшого дошкільного віку</a:t>
                      </a:r>
                      <a:endParaRPr sz="1700">
                        <a:solidFill>
                          <a:srgbClr val="333333"/>
                        </a:solidFill>
                        <a:highlight>
                          <a:srgbClr val="FFFFE2"/>
                        </a:highlight>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hMerge="1"/>
                <a:tc hMerge="1"/>
                <a:tc hMerge="1"/>
                <a:tc hMerge="1"/>
              </a:tr>
            </a:tbl>
          </a:graphicData>
        </a:graphic>
      </p:graphicFrame>
      <p:sp>
        <p:nvSpPr>
          <p:cNvPr id="162" name="Google Shape;162;g36483bd1849_0_63"/>
          <p:cNvSpPr txBox="1"/>
          <p:nvPr/>
        </p:nvSpPr>
        <p:spPr>
          <a:xfrm>
            <a:off x="1175100" y="5979300"/>
            <a:ext cx="12755400" cy="1317900"/>
          </a:xfrm>
          <a:prstGeom prst="rect">
            <a:avLst/>
          </a:prstGeom>
          <a:noFill/>
          <a:ln>
            <a:noFill/>
          </a:ln>
        </p:spPr>
        <p:txBody>
          <a:bodyPr anchorCtr="0" anchor="t" bIns="91425" lIns="91425" spcFirstLastPara="1" rIns="91425" wrap="square" tIns="91425">
            <a:spAutoFit/>
          </a:bodyPr>
          <a:lstStyle/>
          <a:p>
            <a:pPr indent="0" lvl="0" marL="0" rtl="0" algn="l">
              <a:lnSpc>
                <a:spcPct val="259090"/>
              </a:lnSpc>
              <a:spcBef>
                <a:spcPts val="0"/>
              </a:spcBef>
              <a:spcAft>
                <a:spcPts val="0"/>
              </a:spcAft>
              <a:buNone/>
            </a:pPr>
            <a:r>
              <a:rPr lang="en-US" sz="2050">
                <a:solidFill>
                  <a:srgbClr val="454240"/>
                </a:solidFill>
              </a:rPr>
              <a:t>Цей наказ відображає прагнення Міністерства освіти і науки України посилити вивчення іноземних мов у дошкільній освіті, що є важливим кроком для підготовки дітей до глобалізованого світу.</a:t>
            </a:r>
            <a:endParaRPr sz="2050">
              <a:solidFill>
                <a:srgbClr val="45424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7"/>
          <p:cNvSpPr/>
          <p:nvPr/>
        </p:nvSpPr>
        <p:spPr>
          <a:xfrm>
            <a:off x="597098" y="779145"/>
            <a:ext cx="13436203" cy="1212056"/>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1F1E1E"/>
              </a:buClr>
              <a:buSzPts val="3800"/>
              <a:buFont typeface="Red Hat Text"/>
              <a:buNone/>
            </a:pPr>
            <a:r>
              <a:rPr lang="en-US" sz="3800">
                <a:solidFill>
                  <a:srgbClr val="1F1E1E"/>
                </a:solidFill>
                <a:latin typeface="Red Hat Text"/>
                <a:ea typeface="Red Hat Text"/>
                <a:cs typeface="Red Hat Text"/>
                <a:sym typeface="Red Hat Text"/>
              </a:rPr>
              <a:t>Базовий компонент дошкільної освіти (БКДО) </a:t>
            </a:r>
            <a:endParaRPr sz="3800">
              <a:solidFill>
                <a:schemeClr val="dk1"/>
              </a:solidFill>
              <a:latin typeface="Calibri"/>
              <a:ea typeface="Calibri"/>
              <a:cs typeface="Calibri"/>
              <a:sym typeface="Calibri"/>
            </a:endParaRPr>
          </a:p>
        </p:txBody>
      </p:sp>
      <p:sp>
        <p:nvSpPr>
          <p:cNvPr id="169" name="Google Shape;169;p7"/>
          <p:cNvSpPr/>
          <p:nvPr/>
        </p:nvSpPr>
        <p:spPr>
          <a:xfrm>
            <a:off x="597098" y="2349341"/>
            <a:ext cx="6536055" cy="955358"/>
          </a:xfrm>
          <a:prstGeom prst="rect">
            <a:avLst/>
          </a:prstGeom>
          <a:noFill/>
          <a:ln>
            <a:noFill/>
          </a:ln>
        </p:spPr>
        <p:txBody>
          <a:bodyPr anchorCtr="0" anchor="t" bIns="0" lIns="0" spcFirstLastPara="1" rIns="0" wrap="square" tIns="0">
            <a:noAutofit/>
          </a:bodyPr>
          <a:lstStyle/>
          <a:p>
            <a:pPr indent="0" lvl="0" marL="0" marR="0" rtl="0" algn="l">
              <a:lnSpc>
                <a:spcPct val="132142"/>
              </a:lnSpc>
              <a:spcBef>
                <a:spcPts val="0"/>
              </a:spcBef>
              <a:spcAft>
                <a:spcPts val="0"/>
              </a:spcAft>
              <a:buClr>
                <a:srgbClr val="3B3535"/>
              </a:buClr>
              <a:buSzPts val="1400"/>
              <a:buFont typeface="Roboto Light"/>
              <a:buNone/>
            </a:pPr>
            <a:r>
              <a:rPr lang="en-US" sz="1400">
                <a:solidFill>
                  <a:srgbClr val="3B3535"/>
                </a:solidFill>
                <a:latin typeface="Roboto Light"/>
                <a:ea typeface="Roboto Light"/>
                <a:cs typeface="Roboto Light"/>
                <a:sym typeface="Roboto Light"/>
              </a:rPr>
              <a:t>Базовий компонент дошкільної освіти (БКДО) є державним стандартом, і вивчення англійської мови чітко інтегровано в БКДО в рамках освітнього напряму "Мовлення дитини. Іноземна мова" в його варіативній складовій. Це свідчить про формальне визнання оволодіння іноземною мовою як невід'ємної частини розвитку дітей дошкільного віку.</a:t>
            </a:r>
            <a:endParaRPr sz="1400">
              <a:solidFill>
                <a:schemeClr val="dk1"/>
              </a:solidFill>
              <a:latin typeface="Calibri"/>
              <a:ea typeface="Calibri"/>
              <a:cs typeface="Calibri"/>
              <a:sym typeface="Calibri"/>
            </a:endParaRPr>
          </a:p>
        </p:txBody>
      </p:sp>
      <p:sp>
        <p:nvSpPr>
          <p:cNvPr id="170" name="Google Shape;170;p7"/>
          <p:cNvSpPr/>
          <p:nvPr/>
        </p:nvSpPr>
        <p:spPr>
          <a:xfrm>
            <a:off x="589478" y="4114800"/>
            <a:ext cx="6536055" cy="716518"/>
          </a:xfrm>
          <a:prstGeom prst="rect">
            <a:avLst/>
          </a:prstGeom>
          <a:noFill/>
          <a:ln>
            <a:noFill/>
          </a:ln>
        </p:spPr>
        <p:txBody>
          <a:bodyPr anchorCtr="0" anchor="t" bIns="0" lIns="0" spcFirstLastPara="1" rIns="0" wrap="square" tIns="0">
            <a:noAutofit/>
          </a:bodyPr>
          <a:lstStyle/>
          <a:p>
            <a:pPr indent="0" lvl="0" marL="0" marR="0" rtl="0" algn="l">
              <a:lnSpc>
                <a:spcPct val="132142"/>
              </a:lnSpc>
              <a:spcBef>
                <a:spcPts val="0"/>
              </a:spcBef>
              <a:spcAft>
                <a:spcPts val="0"/>
              </a:spcAft>
              <a:buClr>
                <a:srgbClr val="3B3535"/>
              </a:buClr>
              <a:buSzPts val="1400"/>
              <a:buFont typeface="Roboto Light"/>
              <a:buNone/>
            </a:pPr>
            <a:r>
              <a:rPr lang="en-US" sz="1400">
                <a:solidFill>
                  <a:srgbClr val="3B3535"/>
                </a:solidFill>
                <a:latin typeface="Roboto Light"/>
                <a:ea typeface="Roboto Light"/>
                <a:cs typeface="Roboto Light"/>
                <a:sym typeface="Roboto Light"/>
              </a:rPr>
              <a:t>БКДО наголошує на педагогічному зсуві, позиціонуючи вихователя насамперед як фасилітатора розвитку дитини. Цей підхід підкреслює створення психологічно сприятливої та дбайливої атмосфери, що сприяє навчанню</a:t>
            </a:r>
            <a:r>
              <a:rPr lang="en-US" sz="1150">
                <a:solidFill>
                  <a:srgbClr val="3B3535"/>
                </a:solidFill>
                <a:latin typeface="Roboto Light"/>
                <a:ea typeface="Roboto Light"/>
                <a:cs typeface="Roboto Light"/>
                <a:sym typeface="Roboto Light"/>
              </a:rPr>
              <a:t>.</a:t>
            </a:r>
            <a:endParaRPr sz="1150">
              <a:solidFill>
                <a:schemeClr val="dk1"/>
              </a:solidFill>
              <a:latin typeface="Calibri"/>
              <a:ea typeface="Calibri"/>
              <a:cs typeface="Calibri"/>
              <a:sym typeface="Calibri"/>
            </a:endParaRPr>
          </a:p>
        </p:txBody>
      </p:sp>
      <p:pic>
        <p:nvPicPr>
          <p:cNvPr descr="preencoded.png" id="171" name="Google Shape;171;p7"/>
          <p:cNvPicPr preferRelativeResize="0"/>
          <p:nvPr/>
        </p:nvPicPr>
        <p:blipFill rotWithShape="1">
          <a:blip r:embed="rId3">
            <a:alphaModFix/>
          </a:blip>
          <a:srcRect b="0" l="0" r="0" t="0"/>
          <a:stretch/>
        </p:blipFill>
        <p:spPr>
          <a:xfrm>
            <a:off x="7930536" y="1563290"/>
            <a:ext cx="6536055" cy="653605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8"/>
          <p:cNvSpPr/>
          <p:nvPr/>
        </p:nvSpPr>
        <p:spPr>
          <a:xfrm>
            <a:off x="837724" y="1299686"/>
            <a:ext cx="5218986" cy="308015"/>
          </a:xfrm>
          <a:prstGeom prst="rect">
            <a:avLst/>
          </a:prstGeom>
          <a:noFill/>
          <a:ln>
            <a:noFill/>
          </a:ln>
        </p:spPr>
        <p:txBody>
          <a:bodyPr anchorCtr="0" anchor="t" bIns="0" lIns="0" spcFirstLastPara="1" rIns="0" wrap="square" tIns="0">
            <a:noAutofit/>
          </a:bodyPr>
          <a:lstStyle/>
          <a:p>
            <a:pPr indent="0" lvl="0" marL="0" marR="0" rtl="0" algn="l">
              <a:lnSpc>
                <a:spcPct val="126315"/>
              </a:lnSpc>
              <a:spcBef>
                <a:spcPts val="0"/>
              </a:spcBef>
              <a:spcAft>
                <a:spcPts val="0"/>
              </a:spcAft>
              <a:buClr>
                <a:srgbClr val="1F1E1E"/>
              </a:buClr>
              <a:buSzPts val="1900"/>
              <a:buFont typeface="Red Hat Text"/>
              <a:buNone/>
            </a:pPr>
            <a:r>
              <a:rPr lang="en-US" sz="1900">
                <a:solidFill>
                  <a:srgbClr val="1F1E1E"/>
                </a:solidFill>
                <a:latin typeface="Red Hat Text"/>
                <a:ea typeface="Red Hat Text"/>
                <a:cs typeface="Red Hat Text"/>
                <a:sym typeface="Red Hat Text"/>
              </a:rPr>
              <a:t>Педагогічний підхід та ключові компетенції</a:t>
            </a:r>
            <a:endParaRPr sz="1900">
              <a:solidFill>
                <a:schemeClr val="dk1"/>
              </a:solidFill>
              <a:latin typeface="Calibri"/>
              <a:ea typeface="Calibri"/>
              <a:cs typeface="Calibri"/>
              <a:sym typeface="Calibri"/>
            </a:endParaRPr>
          </a:p>
        </p:txBody>
      </p:sp>
      <p:sp>
        <p:nvSpPr>
          <p:cNvPr id="178" name="Google Shape;178;p8"/>
          <p:cNvSpPr/>
          <p:nvPr/>
        </p:nvSpPr>
        <p:spPr>
          <a:xfrm>
            <a:off x="837724" y="1817132"/>
            <a:ext cx="12954952" cy="1700213"/>
          </a:xfrm>
          <a:prstGeom prst="rect">
            <a:avLst/>
          </a:prstGeom>
          <a:noFill/>
          <a:ln>
            <a:noFill/>
          </a:ln>
        </p:spPr>
        <p:txBody>
          <a:bodyPr anchorCtr="0" anchor="t" bIns="0" lIns="0" spcFirstLastPara="1" rIns="0" wrap="square" tIns="0">
            <a:noAutofit/>
          </a:bodyPr>
          <a:lstStyle/>
          <a:p>
            <a:pPr indent="0" lvl="0" marL="0" marR="0" rtl="0" algn="l">
              <a:lnSpc>
                <a:spcPct val="124299"/>
              </a:lnSpc>
              <a:spcBef>
                <a:spcPts val="0"/>
              </a:spcBef>
              <a:spcAft>
                <a:spcPts val="0"/>
              </a:spcAft>
              <a:buClr>
                <a:srgbClr val="1F1E1E"/>
              </a:buClr>
              <a:buSzPts val="5350"/>
              <a:buFont typeface="Red Hat Text"/>
              <a:buNone/>
            </a:pPr>
            <a:r>
              <a:rPr lang="en-US" sz="5350">
                <a:solidFill>
                  <a:srgbClr val="1F1E1E"/>
                </a:solidFill>
                <a:latin typeface="Red Hat Text"/>
                <a:ea typeface="Red Hat Text"/>
                <a:cs typeface="Red Hat Text"/>
                <a:sym typeface="Red Hat Text"/>
              </a:rPr>
              <a:t>Навчання через гру: Засвоєння рецептивних навичок</a:t>
            </a:r>
            <a:endParaRPr sz="5350">
              <a:solidFill>
                <a:schemeClr val="dk1"/>
              </a:solidFill>
              <a:latin typeface="Calibri"/>
              <a:ea typeface="Calibri"/>
              <a:cs typeface="Calibri"/>
              <a:sym typeface="Calibri"/>
            </a:endParaRPr>
          </a:p>
        </p:txBody>
      </p:sp>
      <p:sp>
        <p:nvSpPr>
          <p:cNvPr id="179" name="Google Shape;179;p8"/>
          <p:cNvSpPr/>
          <p:nvPr/>
        </p:nvSpPr>
        <p:spPr>
          <a:xfrm>
            <a:off x="837724" y="3831431"/>
            <a:ext cx="12954952" cy="1005126"/>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oboto Light"/>
              <a:buNone/>
            </a:pPr>
            <a:r>
              <a:rPr lang="en-US" sz="1600">
                <a:solidFill>
                  <a:srgbClr val="3B3535"/>
                </a:solidFill>
                <a:latin typeface="Roboto Light"/>
                <a:ea typeface="Roboto Light"/>
                <a:cs typeface="Roboto Light"/>
                <a:sym typeface="Roboto Light"/>
              </a:rPr>
              <a:t>Ключовою компетенцією, визначеною БКДО у зв'язку з іноземними мовами, є "здатність розуміти іноземну мову (звертання, ввічливі форми, тексти віршів, пісень, казок, мультфільмів, ігор)". Це підкреслює орієнтацію на рецептивні навички та контекстуальне розуміння, а не лише на продуктивне мовлення на цьому ранньому етапі.</a:t>
            </a:r>
            <a:endParaRPr sz="1600">
              <a:solidFill>
                <a:schemeClr val="dk1"/>
              </a:solidFill>
              <a:latin typeface="Calibri"/>
              <a:ea typeface="Calibri"/>
              <a:cs typeface="Calibri"/>
              <a:sym typeface="Calibri"/>
            </a:endParaRPr>
          </a:p>
        </p:txBody>
      </p:sp>
      <p:sp>
        <p:nvSpPr>
          <p:cNvPr id="180" name="Google Shape;180;p8"/>
          <p:cNvSpPr/>
          <p:nvPr/>
        </p:nvSpPr>
        <p:spPr>
          <a:xfrm>
            <a:off x="837724" y="5072182"/>
            <a:ext cx="12954952" cy="1857613"/>
          </a:xfrm>
          <a:prstGeom prst="roundRect">
            <a:avLst>
              <a:gd fmla="val 1691" name="adj"/>
            </a:avLst>
          </a:prstGeom>
          <a:solidFill>
            <a:srgbClr val="F3E8E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 name="Google Shape;181;p8"/>
          <p:cNvSpPr/>
          <p:nvPr/>
        </p:nvSpPr>
        <p:spPr>
          <a:xfrm>
            <a:off x="837724" y="5072182"/>
            <a:ext cx="4318278" cy="1857613"/>
          </a:xfrm>
          <a:prstGeom prst="roundRect">
            <a:avLst>
              <a:gd fmla="val 1691" name="adj"/>
            </a:avLst>
          </a:prstGeom>
          <a:solidFill>
            <a:srgbClr val="F3E8E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p8"/>
          <p:cNvSpPr/>
          <p:nvPr/>
        </p:nvSpPr>
        <p:spPr>
          <a:xfrm>
            <a:off x="1047155" y="5281613"/>
            <a:ext cx="2464118" cy="308015"/>
          </a:xfrm>
          <a:prstGeom prst="rect">
            <a:avLst/>
          </a:prstGeom>
          <a:noFill/>
          <a:ln>
            <a:noFill/>
          </a:ln>
        </p:spPr>
        <p:txBody>
          <a:bodyPr anchorCtr="0" anchor="t" bIns="0" lIns="0" spcFirstLastPara="1" rIns="0" wrap="square" tIns="0">
            <a:noAutofit/>
          </a:bodyPr>
          <a:lstStyle/>
          <a:p>
            <a:pPr indent="0" lvl="0" marL="0" marR="0" rtl="0" algn="l">
              <a:lnSpc>
                <a:spcPct val="126315"/>
              </a:lnSpc>
              <a:spcBef>
                <a:spcPts val="0"/>
              </a:spcBef>
              <a:spcAft>
                <a:spcPts val="0"/>
              </a:spcAft>
              <a:buClr>
                <a:srgbClr val="3B3535"/>
              </a:buClr>
              <a:buSzPts val="1900"/>
              <a:buFont typeface="Red Hat Text"/>
              <a:buNone/>
            </a:pPr>
            <a:r>
              <a:rPr lang="en-US" sz="1900">
                <a:solidFill>
                  <a:srgbClr val="3B3535"/>
                </a:solidFill>
                <a:latin typeface="Red Hat Text"/>
                <a:ea typeface="Red Hat Text"/>
                <a:cs typeface="Red Hat Text"/>
                <a:sym typeface="Red Hat Text"/>
              </a:rPr>
              <a:t>Розуміння на слух</a:t>
            </a:r>
            <a:endParaRPr sz="1900">
              <a:solidFill>
                <a:schemeClr val="dk1"/>
              </a:solidFill>
              <a:latin typeface="Calibri"/>
              <a:ea typeface="Calibri"/>
              <a:cs typeface="Calibri"/>
              <a:sym typeface="Calibri"/>
            </a:endParaRPr>
          </a:p>
        </p:txBody>
      </p:sp>
      <p:sp>
        <p:nvSpPr>
          <p:cNvPr id="183" name="Google Shape;183;p8"/>
          <p:cNvSpPr/>
          <p:nvPr/>
        </p:nvSpPr>
        <p:spPr>
          <a:xfrm>
            <a:off x="1047155" y="5715238"/>
            <a:ext cx="3585210" cy="670084"/>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oboto Light"/>
              <a:buNone/>
            </a:pPr>
            <a:r>
              <a:rPr lang="en-US" sz="1600">
                <a:solidFill>
                  <a:srgbClr val="3B3535"/>
                </a:solidFill>
                <a:latin typeface="Roboto Light"/>
                <a:ea typeface="Roboto Light"/>
                <a:cs typeface="Roboto Light"/>
                <a:sym typeface="Roboto Light"/>
              </a:rPr>
              <a:t>Здатність сприймати звертання та ввічливі форми іноземною мовою.</a:t>
            </a:r>
            <a:endParaRPr sz="1600">
              <a:solidFill>
                <a:schemeClr val="dk1"/>
              </a:solidFill>
              <a:latin typeface="Calibri"/>
              <a:ea typeface="Calibri"/>
              <a:cs typeface="Calibri"/>
              <a:sym typeface="Calibri"/>
            </a:endParaRPr>
          </a:p>
        </p:txBody>
      </p:sp>
      <p:sp>
        <p:nvSpPr>
          <p:cNvPr id="184" name="Google Shape;184;p8"/>
          <p:cNvSpPr/>
          <p:nvPr/>
        </p:nvSpPr>
        <p:spPr>
          <a:xfrm>
            <a:off x="5156002" y="5072182"/>
            <a:ext cx="4318278" cy="1857613"/>
          </a:xfrm>
          <a:prstGeom prst="rect">
            <a:avLst/>
          </a:prstGeom>
          <a:solidFill>
            <a:srgbClr val="F3E8E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p8"/>
          <p:cNvSpPr/>
          <p:nvPr/>
        </p:nvSpPr>
        <p:spPr>
          <a:xfrm>
            <a:off x="5156002" y="5072182"/>
            <a:ext cx="22860" cy="1857613"/>
          </a:xfrm>
          <a:prstGeom prst="roundRect">
            <a:avLst>
              <a:gd fmla="val 137440" name="adj"/>
            </a:avLst>
          </a:prstGeom>
          <a:solidFill>
            <a:srgbClr val="D9CEC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8"/>
          <p:cNvSpPr/>
          <p:nvPr/>
        </p:nvSpPr>
        <p:spPr>
          <a:xfrm>
            <a:off x="5679638" y="5281613"/>
            <a:ext cx="3200519" cy="308015"/>
          </a:xfrm>
          <a:prstGeom prst="rect">
            <a:avLst/>
          </a:prstGeom>
          <a:noFill/>
          <a:ln>
            <a:noFill/>
          </a:ln>
        </p:spPr>
        <p:txBody>
          <a:bodyPr anchorCtr="0" anchor="t" bIns="0" lIns="0" spcFirstLastPara="1" rIns="0" wrap="square" tIns="0">
            <a:noAutofit/>
          </a:bodyPr>
          <a:lstStyle/>
          <a:p>
            <a:pPr indent="0" lvl="0" marL="0" marR="0" rtl="0" algn="l">
              <a:lnSpc>
                <a:spcPct val="126315"/>
              </a:lnSpc>
              <a:spcBef>
                <a:spcPts val="0"/>
              </a:spcBef>
              <a:spcAft>
                <a:spcPts val="0"/>
              </a:spcAft>
              <a:buClr>
                <a:srgbClr val="3B3535"/>
              </a:buClr>
              <a:buSzPts val="1900"/>
              <a:buFont typeface="Red Hat Text"/>
              <a:buNone/>
            </a:pPr>
            <a:r>
              <a:rPr lang="en-US" sz="1900">
                <a:solidFill>
                  <a:srgbClr val="3B3535"/>
                </a:solidFill>
                <a:latin typeface="Red Hat Text"/>
                <a:ea typeface="Red Hat Text"/>
                <a:cs typeface="Red Hat Text"/>
                <a:sym typeface="Red Hat Text"/>
              </a:rPr>
              <a:t>Контекстуальне розуміння</a:t>
            </a:r>
            <a:endParaRPr sz="1900">
              <a:solidFill>
                <a:schemeClr val="dk1"/>
              </a:solidFill>
              <a:latin typeface="Calibri"/>
              <a:ea typeface="Calibri"/>
              <a:cs typeface="Calibri"/>
              <a:sym typeface="Calibri"/>
            </a:endParaRPr>
          </a:p>
        </p:txBody>
      </p:sp>
      <p:sp>
        <p:nvSpPr>
          <p:cNvPr id="187" name="Google Shape;187;p8"/>
          <p:cNvSpPr/>
          <p:nvPr/>
        </p:nvSpPr>
        <p:spPr>
          <a:xfrm>
            <a:off x="5679638" y="5715238"/>
            <a:ext cx="3271004" cy="670084"/>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oboto Light"/>
              <a:buNone/>
            </a:pPr>
            <a:r>
              <a:rPr lang="en-US" sz="1600">
                <a:solidFill>
                  <a:srgbClr val="3B3535"/>
                </a:solidFill>
                <a:latin typeface="Roboto Light"/>
                <a:ea typeface="Roboto Light"/>
                <a:cs typeface="Roboto Light"/>
                <a:sym typeface="Roboto Light"/>
              </a:rPr>
              <a:t>Розуміння змісту віршів, пісень, казок, мультфільмів та ігор.</a:t>
            </a:r>
            <a:endParaRPr sz="1600">
              <a:solidFill>
                <a:schemeClr val="dk1"/>
              </a:solidFill>
              <a:latin typeface="Calibri"/>
              <a:ea typeface="Calibri"/>
              <a:cs typeface="Calibri"/>
              <a:sym typeface="Calibri"/>
            </a:endParaRPr>
          </a:p>
        </p:txBody>
      </p:sp>
      <p:sp>
        <p:nvSpPr>
          <p:cNvPr id="188" name="Google Shape;188;p8"/>
          <p:cNvSpPr/>
          <p:nvPr/>
        </p:nvSpPr>
        <p:spPr>
          <a:xfrm>
            <a:off x="4894183" y="5739170"/>
            <a:ext cx="523637" cy="523637"/>
          </a:xfrm>
          <a:prstGeom prst="roundRect">
            <a:avLst>
              <a:gd fmla="val 6000" name="adj"/>
            </a:avLst>
          </a:prstGeom>
          <a:solidFill>
            <a:srgbClr val="FFFAFA"/>
          </a:solidFill>
          <a:ln cap="flat" cmpd="sng" w="22850">
            <a:solidFill>
              <a:srgbClr val="D9CEC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89" name="Google Shape;189;p8"/>
          <p:cNvPicPr preferRelativeResize="0"/>
          <p:nvPr/>
        </p:nvPicPr>
        <p:blipFill rotWithShape="1">
          <a:blip r:embed="rId3">
            <a:alphaModFix/>
          </a:blip>
          <a:srcRect b="0" l="0" r="0" t="0"/>
          <a:stretch/>
        </p:blipFill>
        <p:spPr>
          <a:xfrm>
            <a:off x="5025033" y="5837396"/>
            <a:ext cx="261818" cy="327184"/>
          </a:xfrm>
          <a:prstGeom prst="rect">
            <a:avLst/>
          </a:prstGeom>
          <a:noFill/>
          <a:ln>
            <a:noFill/>
          </a:ln>
        </p:spPr>
      </p:pic>
      <p:sp>
        <p:nvSpPr>
          <p:cNvPr id="190" name="Google Shape;190;p8"/>
          <p:cNvSpPr/>
          <p:nvPr/>
        </p:nvSpPr>
        <p:spPr>
          <a:xfrm>
            <a:off x="9474279" y="5072182"/>
            <a:ext cx="4318278" cy="1857613"/>
          </a:xfrm>
          <a:prstGeom prst="rect">
            <a:avLst/>
          </a:prstGeom>
          <a:solidFill>
            <a:srgbClr val="F3E8E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8"/>
          <p:cNvSpPr/>
          <p:nvPr/>
        </p:nvSpPr>
        <p:spPr>
          <a:xfrm>
            <a:off x="9474279" y="5072182"/>
            <a:ext cx="22860" cy="1857613"/>
          </a:xfrm>
          <a:prstGeom prst="roundRect">
            <a:avLst>
              <a:gd fmla="val 137440" name="adj"/>
            </a:avLst>
          </a:prstGeom>
          <a:solidFill>
            <a:srgbClr val="D9CEC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p8"/>
          <p:cNvSpPr/>
          <p:nvPr/>
        </p:nvSpPr>
        <p:spPr>
          <a:xfrm>
            <a:off x="9997916" y="5281613"/>
            <a:ext cx="2464118" cy="308015"/>
          </a:xfrm>
          <a:prstGeom prst="rect">
            <a:avLst/>
          </a:prstGeom>
          <a:noFill/>
          <a:ln>
            <a:noFill/>
          </a:ln>
        </p:spPr>
        <p:txBody>
          <a:bodyPr anchorCtr="0" anchor="t" bIns="0" lIns="0" spcFirstLastPara="1" rIns="0" wrap="square" tIns="0">
            <a:noAutofit/>
          </a:bodyPr>
          <a:lstStyle/>
          <a:p>
            <a:pPr indent="0" lvl="0" marL="0" marR="0" rtl="0" algn="l">
              <a:lnSpc>
                <a:spcPct val="126315"/>
              </a:lnSpc>
              <a:spcBef>
                <a:spcPts val="0"/>
              </a:spcBef>
              <a:spcAft>
                <a:spcPts val="0"/>
              </a:spcAft>
              <a:buClr>
                <a:srgbClr val="3B3535"/>
              </a:buClr>
              <a:buSzPts val="1900"/>
              <a:buFont typeface="Red Hat Text"/>
              <a:buNone/>
            </a:pPr>
            <a:r>
              <a:rPr lang="en-US" sz="1900">
                <a:solidFill>
                  <a:srgbClr val="3B3535"/>
                </a:solidFill>
                <a:latin typeface="Red Hat Text"/>
                <a:ea typeface="Red Hat Text"/>
                <a:cs typeface="Red Hat Text"/>
                <a:sym typeface="Red Hat Text"/>
              </a:rPr>
              <a:t>Навчання через гру</a:t>
            </a:r>
            <a:endParaRPr sz="1900">
              <a:solidFill>
                <a:schemeClr val="dk1"/>
              </a:solidFill>
              <a:latin typeface="Calibri"/>
              <a:ea typeface="Calibri"/>
              <a:cs typeface="Calibri"/>
              <a:sym typeface="Calibri"/>
            </a:endParaRPr>
          </a:p>
        </p:txBody>
      </p:sp>
      <p:sp>
        <p:nvSpPr>
          <p:cNvPr id="193" name="Google Shape;193;p8"/>
          <p:cNvSpPr/>
          <p:nvPr/>
        </p:nvSpPr>
        <p:spPr>
          <a:xfrm>
            <a:off x="9997916" y="5715238"/>
            <a:ext cx="3585210" cy="1005126"/>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B3535"/>
              </a:buClr>
              <a:buSzPts val="1600"/>
              <a:buFont typeface="Roboto Light"/>
              <a:buNone/>
            </a:pPr>
            <a:r>
              <a:rPr lang="en-US" sz="1600">
                <a:solidFill>
                  <a:srgbClr val="3B3535"/>
                </a:solidFill>
                <a:latin typeface="Roboto Light"/>
                <a:ea typeface="Roboto Light"/>
                <a:cs typeface="Roboto Light"/>
                <a:sym typeface="Roboto Light"/>
              </a:rPr>
              <a:t>Акцент на захопливих та спонтанних мовних заняттях, інтегрованих у повсякденне життя дітей.</a:t>
            </a:r>
            <a:endParaRPr sz="1600">
              <a:solidFill>
                <a:schemeClr val="dk1"/>
              </a:solidFill>
              <a:latin typeface="Calibri"/>
              <a:ea typeface="Calibri"/>
              <a:cs typeface="Calibri"/>
              <a:sym typeface="Calibri"/>
            </a:endParaRPr>
          </a:p>
        </p:txBody>
      </p:sp>
      <p:sp>
        <p:nvSpPr>
          <p:cNvPr id="194" name="Google Shape;194;p8"/>
          <p:cNvSpPr/>
          <p:nvPr/>
        </p:nvSpPr>
        <p:spPr>
          <a:xfrm>
            <a:off x="9212461" y="5739170"/>
            <a:ext cx="523637" cy="523637"/>
          </a:xfrm>
          <a:prstGeom prst="roundRect">
            <a:avLst>
              <a:gd fmla="val 6000" name="adj"/>
            </a:avLst>
          </a:prstGeom>
          <a:solidFill>
            <a:srgbClr val="FFFAFA"/>
          </a:solidFill>
          <a:ln cap="flat" cmpd="sng" w="22850">
            <a:solidFill>
              <a:srgbClr val="D9CEC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95" name="Google Shape;195;p8"/>
          <p:cNvPicPr preferRelativeResize="0"/>
          <p:nvPr/>
        </p:nvPicPr>
        <p:blipFill rotWithShape="1">
          <a:blip r:embed="rId4">
            <a:alphaModFix/>
          </a:blip>
          <a:srcRect b="0" l="0" r="0" t="0"/>
          <a:stretch/>
        </p:blipFill>
        <p:spPr>
          <a:xfrm>
            <a:off x="9343311" y="5837396"/>
            <a:ext cx="261818" cy="32718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Пересічна">
      <a:dk1>
        <a:srgbClr val="000000"/>
      </a:dk1>
      <a:lt1>
        <a:srgbClr val="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Тема Office">
  <a:themeElements>
    <a:clrScheme name="Офіс">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2025-08-18T06:33:51Z</dcterms:created>
</cp:coreProperties>
</file>